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59" r:id="rId7"/>
    <p:sldId id="267" r:id="rId8"/>
    <p:sldId id="266" r:id="rId9"/>
    <p:sldId id="265" r:id="rId10"/>
    <p:sldId id="258" r:id="rId11"/>
    <p:sldId id="269" r:id="rId12"/>
    <p:sldId id="268" r:id="rId13"/>
    <p:sldId id="270" r:id="rId14"/>
    <p:sldId id="260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9C"/>
    <a:srgbClr val="FC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2164" autoAdjust="0"/>
  </p:normalViewPr>
  <p:slideViewPr>
    <p:cSldViewPr snapToGrid="0">
      <p:cViewPr varScale="1">
        <p:scale>
          <a:sx n="79" d="100"/>
          <a:sy n="79" d="100"/>
        </p:scale>
        <p:origin x="12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318ADF4B-A085-43E6-BA55-0D0D6115D6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9FA65D-CD3C-4645-B33E-1D96394DE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5823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8C8A2-8B02-4BFB-B0F9-D4F4041E5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791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1F584-2F56-499C-AA57-BE720316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AE56-24AE-49BB-BFE4-CB4E2C5C18F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45BC2-1D6A-443D-9486-40C4EEF29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BDBFF-F409-4782-92D3-B1735491F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1DD4-6CB7-4AFE-A60E-8D141EB1066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CA6DE6DB-0079-49E6-89E7-F2F70EE379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764" y="716240"/>
            <a:ext cx="3778470" cy="206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47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87B00-10F2-4A78-90F3-A73D63569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09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26B17C-70B3-4E2D-90A1-2F378FDD2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B8EED-D134-45EB-9F85-DE84E2E30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AE56-24AE-49BB-BFE4-CB4E2C5C18F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FCC6-FBA9-427A-AF30-CC6D8DEC3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01908-C166-4AF5-BB6C-88442298F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1DD4-6CB7-4AFE-A60E-8D141EB1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5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11F8B1-E489-4539-9D6C-DD2604A5E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609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470DA6-FEA1-44F7-8890-59798A190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66202-5F4A-469A-BF7A-89B729EDF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AE56-24AE-49BB-BFE4-CB4E2C5C18F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1037B-E734-4EED-B016-199BCA79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616CE-CEE8-4F19-87C1-E9E83C8C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1DD4-6CB7-4AFE-A60E-8D141EB1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0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88EC4-68E0-4269-9A86-128182AF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>
                <a:solidFill>
                  <a:srgbClr val="00609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602AD-FEB8-4582-B048-08143190F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D1ACF-3C28-41EE-9212-C24EE2C32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AE56-24AE-49BB-BFE4-CB4E2C5C18F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98A24-D15E-4DC2-8914-833923DD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BAEED-60BD-42EA-A240-BE8C1E843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1DD4-6CB7-4AFE-A60E-8D141EB1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1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8A94E0AD-79EC-49FE-864F-26CD526BE5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E40DA4E6-1EB7-4ED1-8503-AFB2309FCC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49" y="1709738"/>
            <a:ext cx="2674701" cy="14635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876B6F-EE16-4068-AEB8-3CD2EE8CD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F39F5-C03E-4F2B-B9FC-BACC8D838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15F4A-1F0F-4B49-B79D-F25DDF080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AE56-24AE-49BB-BFE4-CB4E2C5C18F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A3ED0-AED6-4F24-B79D-5568FED9A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41B30-98C0-4EE6-B5B0-FA1DFC51E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1DD4-6CB7-4AFE-A60E-8D141EB1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9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56359-6678-4C52-9DA7-476745DE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>
                <a:solidFill>
                  <a:srgbClr val="00609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F7085-D4CD-490F-8849-11BEDBFAC6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7B6E7-F8CD-4504-BC53-C4B69BE87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12A1A3-7E5D-47DB-92C6-B7165B898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AE56-24AE-49BB-BFE4-CB4E2C5C18F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82DB4-06EE-4D8F-A16F-87B91EE73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EBA86-E3F3-4B36-8DE3-CE2AB61B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1DD4-6CB7-4AFE-A60E-8D141EB1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2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CA155-98B2-4A81-B10E-CB9FCEC4B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5400">
                <a:solidFill>
                  <a:srgbClr val="00609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5D79B-01A8-4DA8-A1E4-B5D62A71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4A201-37D5-4BA8-9296-D38BA4481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F1F530-FFBE-4F88-AAB3-19E044C327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6859CC-B75E-40F2-A396-16822CAB73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0EEB0F-A0DC-4428-A11D-66B60BCBC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AE56-24AE-49BB-BFE4-CB4E2C5C18F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C80EE1-E28C-4E17-A5E1-DDF8CF7D6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3FF97F-C182-436D-A1E9-C693CC57D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1DD4-6CB7-4AFE-A60E-8D141EB1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2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671E-C114-4AE6-A170-559D52241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>
                <a:solidFill>
                  <a:srgbClr val="00609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555F4-22BA-44AC-BDCB-6F21F60AD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AE56-24AE-49BB-BFE4-CB4E2C5C18F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38556-5C5D-41FD-BACB-13035EB16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F477EA-1DB3-4E5C-965E-D80F7F997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1DD4-6CB7-4AFE-A60E-8D141EB1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0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C96715-C982-48AC-9FB2-A2A53885E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AE56-24AE-49BB-BFE4-CB4E2C5C18F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56C68B-A110-4093-8DA0-8CF62B0BD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E8299-765A-42FA-AA8E-81EFA5793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1DD4-6CB7-4AFE-A60E-8D141EB1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3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8C4B-A204-44AE-91CD-401F5B088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609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EAB59-A373-4974-9D7F-CAC2388C9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26B11D-BF6D-4F3F-98D1-2B869AD06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835DA-16A7-48FC-9396-497A2F9F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AE56-24AE-49BB-BFE4-CB4E2C5C18F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A07A7-CC96-427F-9457-8A06A5CC2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AF646-2E13-444C-9ACE-3ABA30DC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1DD4-6CB7-4AFE-A60E-8D141EB1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6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E58D1-4421-496A-8CBA-95501A6C0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609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F8DF71-63FA-490A-B893-AC29D7CE27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17B881-A0DD-42EF-958D-E50BB80F8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ADFE86-CD16-4258-A5B7-AFFF8462E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AE56-24AE-49BB-BFE4-CB4E2C5C18F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FD40AF-F378-45FC-86F7-FA4A39096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C1F50-DC1F-49F3-BFA3-4B84C1DB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1DD4-6CB7-4AFE-A60E-8D141EB1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2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6FA83432-1292-44D8-8A20-5D2E45EEC07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DF496-E493-43E7-AAF4-30F88B05D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53A41-479F-40EA-A7A3-91DBFD545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6C533-01A4-4A1B-A09E-754F024C04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DAE56-24AE-49BB-BFE4-CB4E2C5C18F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6167A-BB5B-4572-A162-392C62FAD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5FFC-4973-44C0-B686-648C542E7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1DD4-6CB7-4AFE-A60E-8D141EB1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8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00609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standards.iee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resourcecenter.vts.iee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ieee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ieee-ceda.org" TargetMode="External"/><Relationship Id="rId7" Type="http://schemas.openxmlformats.org/officeDocument/2006/relationships/hyperlink" Target="https://twitter.com/ieeeceda?lang=en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hyperlink" Target="https://www.facebook.com/ieeeceda" TargetMode="External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hyperlink" Target="linkedin.com/groups/834353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f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472C7-55BC-44E2-ABAA-A562657D76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Name of Speech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1415B6-7675-4C13-9AFE-9D15951F4A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Name of Speaker</a:t>
            </a:r>
          </a:p>
          <a:p>
            <a:pPr algn="l"/>
            <a:r>
              <a:rPr lang="en-US" dirty="0"/>
              <a:t>Title</a:t>
            </a:r>
          </a:p>
          <a:p>
            <a:pPr algn="l"/>
            <a:r>
              <a:rPr lang="en-US" dirty="0"/>
              <a:t>Affiliation</a:t>
            </a:r>
          </a:p>
        </p:txBody>
      </p:sp>
    </p:spTree>
    <p:extLst>
      <p:ext uri="{BB962C8B-B14F-4D97-AF65-F5344CB8AC3E}">
        <p14:creationId xmlns:p14="http://schemas.microsoft.com/office/powerpoint/2010/main" val="4209573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F4F73-A301-4BE7-9E3E-2B6F57357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72" y="365125"/>
            <a:ext cx="1119225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Distinguished Lecturers &amp; Speakers Program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0CF3F6-2333-41C1-BAB2-C657E813248D}"/>
              </a:ext>
            </a:extLst>
          </p:cNvPr>
          <p:cNvGrpSpPr/>
          <p:nvPr/>
        </p:nvGrpSpPr>
        <p:grpSpPr>
          <a:xfrm>
            <a:off x="777331" y="1661778"/>
            <a:ext cx="10576398" cy="4307342"/>
            <a:chOff x="777331" y="1661778"/>
            <a:chExt cx="10576398" cy="430734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E5FF039-468D-40E4-8EBD-77329E1B9AD5}"/>
                </a:ext>
              </a:extLst>
            </p:cNvPr>
            <p:cNvGrpSpPr/>
            <p:nvPr/>
          </p:nvGrpSpPr>
          <p:grpSpPr>
            <a:xfrm>
              <a:off x="777331" y="1661778"/>
              <a:ext cx="2603432" cy="3120907"/>
              <a:chOff x="1322315" y="1123152"/>
              <a:chExt cx="2603432" cy="3120907"/>
            </a:xfrm>
          </p:grpSpPr>
          <p:pic>
            <p:nvPicPr>
              <p:cNvPr id="13" name="Graphic 9" descr="Group brainstorm">
                <a:extLst>
                  <a:ext uri="{FF2B5EF4-FFF2-40B4-BE49-F238E27FC236}">
                    <a16:creationId xmlns:a16="http://schemas.microsoft.com/office/drawing/2014/main" id="{B417AA03-2632-4E9C-A3C5-F52BA50879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341195" y="1123152"/>
                <a:ext cx="707572" cy="707572"/>
              </a:xfrm>
              <a:prstGeom prst="rect">
                <a:avLst/>
              </a:prstGeom>
            </p:spPr>
          </p:pic>
          <p:sp>
            <p:nvSpPr>
              <p:cNvPr id="14" name="TextBox 10">
                <a:extLst>
                  <a:ext uri="{FF2B5EF4-FFF2-40B4-BE49-F238E27FC236}">
                    <a16:creationId xmlns:a16="http://schemas.microsoft.com/office/drawing/2014/main" id="{94CCAE2C-3816-43B7-B5BB-8503C63EF994}"/>
                  </a:ext>
                </a:extLst>
              </p:cNvPr>
              <p:cNvSpPr txBox="1"/>
              <p:nvPr/>
            </p:nvSpPr>
            <p:spPr>
              <a:xfrm>
                <a:off x="1737038" y="1970146"/>
                <a:ext cx="191588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Objective</a:t>
                </a:r>
              </a:p>
            </p:txBody>
          </p:sp>
          <p:sp>
            <p:nvSpPr>
              <p:cNvPr id="15" name="TextBox 13">
                <a:extLst>
                  <a:ext uri="{FF2B5EF4-FFF2-40B4-BE49-F238E27FC236}">
                    <a16:creationId xmlns:a16="http://schemas.microsoft.com/office/drawing/2014/main" id="{A2D70482-BCEC-4338-BC81-51D9FAEF5E6A}"/>
                  </a:ext>
                </a:extLst>
              </p:cNvPr>
              <p:cNvSpPr txBox="1"/>
              <p:nvPr/>
            </p:nvSpPr>
            <p:spPr>
              <a:xfrm>
                <a:off x="1322315" y="2612843"/>
                <a:ext cx="2603432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>
                    <a:solidFill>
                      <a:srgbClr val="333333"/>
                    </a:solidFill>
                    <a:latin typeface="+mj-lt"/>
                  </a:rPr>
                  <a:t>P</a:t>
                </a:r>
                <a:r>
                  <a:rPr lang="en-US" sz="2000" b="0" i="0" dirty="0">
                    <a:solidFill>
                      <a:srgbClr val="333333"/>
                    </a:solidFill>
                    <a:effectLst/>
                    <a:latin typeface="+mj-lt"/>
                  </a:rPr>
                  <a:t>roviding VTS chapters with presentations by leading experts on topics of interest to VTS Members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7789632-C294-4FE9-A50D-10BE4FAA35B3}"/>
                </a:ext>
              </a:extLst>
            </p:cNvPr>
            <p:cNvGrpSpPr/>
            <p:nvPr/>
          </p:nvGrpSpPr>
          <p:grpSpPr>
            <a:xfrm>
              <a:off x="7814000" y="1681460"/>
              <a:ext cx="3539729" cy="4287660"/>
              <a:chOff x="7814000" y="1681460"/>
              <a:chExt cx="3539729" cy="4287660"/>
            </a:xfrm>
          </p:grpSpPr>
          <p:sp>
            <p:nvSpPr>
              <p:cNvPr id="8" name="TextBox 28">
                <a:extLst>
                  <a:ext uri="{FF2B5EF4-FFF2-40B4-BE49-F238E27FC236}">
                    <a16:creationId xmlns:a16="http://schemas.microsoft.com/office/drawing/2014/main" id="{A7F0CEB6-C0F4-4221-9A19-605A75AB433C}"/>
                  </a:ext>
                </a:extLst>
              </p:cNvPr>
              <p:cNvSpPr txBox="1"/>
              <p:nvPr/>
            </p:nvSpPr>
            <p:spPr>
              <a:xfrm>
                <a:off x="8385330" y="2508772"/>
                <a:ext cx="239707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Information</a:t>
                </a:r>
              </a:p>
            </p:txBody>
          </p:sp>
          <p:pic>
            <p:nvPicPr>
              <p:cNvPr id="9" name="Graphic 29" descr="Internet">
                <a:extLst>
                  <a:ext uri="{FF2B5EF4-FFF2-40B4-BE49-F238E27FC236}">
                    <a16:creationId xmlns:a16="http://schemas.microsoft.com/office/drawing/2014/main" id="{8135BA13-3840-4361-B2B0-7CB49884A7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166959" y="1681460"/>
                <a:ext cx="833809" cy="833809"/>
              </a:xfrm>
              <a:prstGeom prst="rect">
                <a:avLst/>
              </a:prstGeom>
            </p:spPr>
          </p:pic>
          <p:sp>
            <p:nvSpPr>
              <p:cNvPr id="10" name="TextBox 32">
                <a:extLst>
                  <a:ext uri="{FF2B5EF4-FFF2-40B4-BE49-F238E27FC236}">
                    <a16:creationId xmlns:a16="http://schemas.microsoft.com/office/drawing/2014/main" id="{56AA5CEE-BA33-4FA8-A3F0-E8EA0AB7D1DB}"/>
                  </a:ext>
                </a:extLst>
              </p:cNvPr>
              <p:cNvSpPr txBox="1"/>
              <p:nvPr/>
            </p:nvSpPr>
            <p:spPr>
              <a:xfrm>
                <a:off x="7814000" y="3151469"/>
                <a:ext cx="3539729" cy="2375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spcBef>
                    <a:spcPts val="1000"/>
                  </a:spcBef>
                  <a:buClr>
                    <a:srgbClr val="0073A5"/>
                  </a:buClr>
                  <a:buSzPct val="80000"/>
                  <a:defRPr/>
                </a:pPr>
                <a:r>
                  <a:rPr kumimoji="0" lang="en-US" sz="2000" i="0" strike="noStrike" kern="1200" cap="none" spc="0" normalizeH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</a:rPr>
                  <a:t>Request a DL or DS </a:t>
                </a:r>
                <a:r>
                  <a:rPr kumimoji="0" lang="en-US" sz="2000" i="0" u="none" strike="noStrike" kern="1200" cap="none" spc="0" normalizeH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</a:rPr>
                  <a:t>for your event by visiting the website and filling out the form.</a:t>
                </a:r>
              </a:p>
              <a:p>
                <a:pPr marR="0" lvl="0" algn="ctr" defTabSz="457200" rtl="0" eaLnBrk="1" fontAlgn="auto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rgbClr val="0073A5"/>
                  </a:buClr>
                  <a:buSzPct val="80000"/>
                  <a:tabLst/>
                  <a:defRPr/>
                </a:pPr>
                <a:r>
                  <a:rPr lang="en-US" sz="2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cs typeface="Arial" panose="020B0604020202020204" pitchFamily="34" charset="0"/>
                  </a:rPr>
                  <a:t>Become a Distinguished Lecturer - calls for new DLs are announced on the website and social media.</a:t>
                </a:r>
                <a:endParaRPr kumimoji="0" lang="en-US" sz="2000" i="0" u="none" strike="noStrike" kern="120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33">
                <a:extLst>
                  <a:ext uri="{FF2B5EF4-FFF2-40B4-BE49-F238E27FC236}">
                    <a16:creationId xmlns:a16="http://schemas.microsoft.com/office/drawing/2014/main" id="{D35AA79A-FEEE-48B3-9424-3482293872AD}"/>
                  </a:ext>
                </a:extLst>
              </p:cNvPr>
              <p:cNvSpPr txBox="1"/>
              <p:nvPr/>
            </p:nvSpPr>
            <p:spPr>
              <a:xfrm>
                <a:off x="8368159" y="5569010"/>
                <a:ext cx="24314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spcBef>
                    <a:spcPts val="1000"/>
                  </a:spcBef>
                  <a:buClr>
                    <a:srgbClr val="0073A5"/>
                  </a:buClr>
                  <a:buSzPct val="80000"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5E88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</a:rPr>
                  <a:t>vtsociety.org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E50A3D2-F83D-42FD-B97F-BEF03FEC157C}"/>
                </a:ext>
              </a:extLst>
            </p:cNvPr>
            <p:cNvGrpSpPr/>
            <p:nvPr/>
          </p:nvGrpSpPr>
          <p:grpSpPr>
            <a:xfrm>
              <a:off x="3919084" y="1797057"/>
              <a:ext cx="3539729" cy="2821700"/>
              <a:chOff x="3919084" y="1797057"/>
              <a:chExt cx="3539729" cy="2821700"/>
            </a:xfrm>
          </p:grpSpPr>
          <p:pic>
            <p:nvPicPr>
              <p:cNvPr id="5" name="Graphic 15" descr="Magnifying glass">
                <a:extLst>
                  <a:ext uri="{FF2B5EF4-FFF2-40B4-BE49-F238E27FC236}">
                    <a16:creationId xmlns:a16="http://schemas.microsoft.com/office/drawing/2014/main" id="{A3CA4C6B-6263-469B-BE6F-60B64BAF22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411598" y="1797057"/>
                <a:ext cx="554699" cy="554699"/>
              </a:xfrm>
              <a:prstGeom prst="rect">
                <a:avLst/>
              </a:prstGeom>
            </p:spPr>
          </p:pic>
          <p:sp>
            <p:nvSpPr>
              <p:cNvPr id="6" name="TextBox 16">
                <a:extLst>
                  <a:ext uri="{FF2B5EF4-FFF2-40B4-BE49-F238E27FC236}">
                    <a16:creationId xmlns:a16="http://schemas.microsoft.com/office/drawing/2014/main" id="{6FBF8AB3-97D8-4A87-B546-FDA436069621}"/>
                  </a:ext>
                </a:extLst>
              </p:cNvPr>
              <p:cNvSpPr txBox="1"/>
              <p:nvPr/>
            </p:nvSpPr>
            <p:spPr>
              <a:xfrm>
                <a:off x="4812648" y="2508772"/>
                <a:ext cx="1752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Highlights</a:t>
                </a:r>
              </a:p>
            </p:txBody>
          </p:sp>
          <p:sp>
            <p:nvSpPr>
              <p:cNvPr id="12" name="TextBox 36">
                <a:extLst>
                  <a:ext uri="{FF2B5EF4-FFF2-40B4-BE49-F238E27FC236}">
                    <a16:creationId xmlns:a16="http://schemas.microsoft.com/office/drawing/2014/main" id="{EFE4E16E-5119-4193-B71D-3DE7D6BAE17F}"/>
                  </a:ext>
                </a:extLst>
              </p:cNvPr>
              <p:cNvSpPr txBox="1"/>
              <p:nvPr/>
            </p:nvSpPr>
            <p:spPr>
              <a:xfrm>
                <a:off x="3919084" y="3167078"/>
                <a:ext cx="3539729" cy="1451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spcBef>
                    <a:spcPts val="1000"/>
                  </a:spcBef>
                  <a:buClr>
                    <a:srgbClr val="0073A5"/>
                  </a:buClr>
                  <a:buSzPct val="80000"/>
                  <a:defRPr/>
                </a:pPr>
                <a:r>
                  <a:rPr kumimoji="0" lang="en-US" sz="20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</a:rPr>
                  <a:t>65+ Distinguished Lecturers and Speakers</a:t>
                </a:r>
              </a:p>
              <a:p>
                <a:pPr algn="ctr" defTabSz="457200">
                  <a:spcBef>
                    <a:spcPts val="1000"/>
                  </a:spcBef>
                  <a:buClr>
                    <a:srgbClr val="0073A5"/>
                  </a:buClr>
                  <a:buSzPct val="80000"/>
                  <a:defRPr/>
                </a:pPr>
                <a:r>
                  <a:rPr kumimoji="0" lang="en-US" sz="20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</a:rPr>
                  <a:t>Online Biography, Technical Area, and Topics of Interest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5369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9492-4E1F-4B94-8318-A1E98A69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42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/>
              <a:t>Awards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4540EE3B-FEC9-4004-AA22-37D19B6C8287}"/>
              </a:ext>
            </a:extLst>
          </p:cNvPr>
          <p:cNvSpPr>
            <a:spLocks/>
          </p:cNvSpPr>
          <p:nvPr/>
        </p:nvSpPr>
        <p:spPr>
          <a:xfrm rot="5400000">
            <a:off x="2104912" y="2784350"/>
            <a:ext cx="3814107" cy="1872412"/>
          </a:xfrm>
          <a:prstGeom prst="homePlate">
            <a:avLst>
              <a:gd name="adj" fmla="val 39286"/>
            </a:avLst>
          </a:prstGeom>
          <a:solidFill>
            <a:srgbClr val="015E88"/>
          </a:solidFill>
          <a:ln w="38100">
            <a:solidFill>
              <a:srgbClr val="015E8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8B837C9E-4736-4C86-AEB6-A0425F021ADE}"/>
              </a:ext>
            </a:extLst>
          </p:cNvPr>
          <p:cNvSpPr/>
          <p:nvPr/>
        </p:nvSpPr>
        <p:spPr>
          <a:xfrm rot="5400000">
            <a:off x="27001" y="2799091"/>
            <a:ext cx="3814104" cy="1872411"/>
          </a:xfrm>
          <a:prstGeom prst="homePlate">
            <a:avLst>
              <a:gd name="adj" fmla="val 39859"/>
            </a:avLst>
          </a:prstGeom>
          <a:solidFill>
            <a:srgbClr val="002F7D"/>
          </a:solidFill>
          <a:ln w="38100">
            <a:solidFill>
              <a:srgbClr val="002F7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2A8EB64F-8438-4D29-813B-F4E44C43D41C}"/>
              </a:ext>
            </a:extLst>
          </p:cNvPr>
          <p:cNvSpPr/>
          <p:nvPr/>
        </p:nvSpPr>
        <p:spPr>
          <a:xfrm rot="5400000">
            <a:off x="4192468" y="2784349"/>
            <a:ext cx="3814105" cy="1872406"/>
          </a:xfrm>
          <a:prstGeom prst="homePlate">
            <a:avLst>
              <a:gd name="adj" fmla="val 39859"/>
            </a:avLst>
          </a:prstGeom>
          <a:solidFill>
            <a:schemeClr val="accent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0773BB-5CEA-4482-9D3D-73E6EDA1B0BF}"/>
              </a:ext>
            </a:extLst>
          </p:cNvPr>
          <p:cNvSpPr txBox="1"/>
          <p:nvPr/>
        </p:nvSpPr>
        <p:spPr>
          <a:xfrm>
            <a:off x="971029" y="1828244"/>
            <a:ext cx="192095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Service Awards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Stuart Meyer Memorial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VTS Outstanding Service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872FE87F-5F93-4739-B3AF-141A67705324}"/>
              </a:ext>
            </a:extLst>
          </p:cNvPr>
          <p:cNvSpPr>
            <a:spLocks/>
          </p:cNvSpPr>
          <p:nvPr/>
        </p:nvSpPr>
        <p:spPr>
          <a:xfrm rot="5400000">
            <a:off x="6276454" y="2791746"/>
            <a:ext cx="3814107" cy="1872406"/>
          </a:xfrm>
          <a:prstGeom prst="homePlate">
            <a:avLst>
              <a:gd name="adj" fmla="val 39286"/>
            </a:avLst>
          </a:prstGeom>
          <a:solidFill>
            <a:srgbClr val="015E88"/>
          </a:solidFill>
          <a:ln w="38100">
            <a:solidFill>
              <a:srgbClr val="015E8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D7128CBB-0AEE-4F91-BE75-72EA61D4E369}"/>
              </a:ext>
            </a:extLst>
          </p:cNvPr>
          <p:cNvSpPr/>
          <p:nvPr/>
        </p:nvSpPr>
        <p:spPr>
          <a:xfrm rot="5400000">
            <a:off x="8339980" y="2780831"/>
            <a:ext cx="3828894" cy="1879450"/>
          </a:xfrm>
          <a:prstGeom prst="homePlate">
            <a:avLst>
              <a:gd name="adj" fmla="val 39859"/>
            </a:avLst>
          </a:prstGeom>
          <a:solidFill>
            <a:srgbClr val="002F7D"/>
          </a:solidFill>
          <a:ln w="38100">
            <a:solidFill>
              <a:srgbClr val="002F7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Graphic 3" descr="Trophy">
            <a:extLst>
              <a:ext uri="{FF2B5EF4-FFF2-40B4-BE49-F238E27FC236}">
                <a16:creationId xmlns:a16="http://schemas.microsoft.com/office/drawing/2014/main" id="{CD2F5DA6-0C15-47A4-8642-2FA9F7CC5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0867" y="2545708"/>
            <a:ext cx="561278" cy="5612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4FD5094-73FA-44DA-AF63-BB2F8DD9C6DE}"/>
              </a:ext>
            </a:extLst>
          </p:cNvPr>
          <p:cNvSpPr txBox="1"/>
          <p:nvPr/>
        </p:nvSpPr>
        <p:spPr>
          <a:xfrm>
            <a:off x="3057222" y="1828244"/>
            <a:ext cx="192095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Technical Awards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James Evans Avant Garde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VTS Hall of Fame</a:t>
            </a:r>
          </a:p>
        </p:txBody>
      </p:sp>
      <p:pic>
        <p:nvPicPr>
          <p:cNvPr id="20" name="Graphic 19" descr="Trophy">
            <a:extLst>
              <a:ext uri="{FF2B5EF4-FFF2-40B4-BE49-F238E27FC236}">
                <a16:creationId xmlns:a16="http://schemas.microsoft.com/office/drawing/2014/main" id="{763F3EBB-ECD0-497F-9792-D8B34FC35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1834" y="2558618"/>
            <a:ext cx="561278" cy="5612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3E45D86-90C3-4A13-B9AA-6FDB70518A1C}"/>
              </a:ext>
            </a:extLst>
          </p:cNvPr>
          <p:cNvSpPr txBox="1"/>
          <p:nvPr/>
        </p:nvSpPr>
        <p:spPr>
          <a:xfrm>
            <a:off x="5156038" y="1818750"/>
            <a:ext cx="1879924" cy="346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Best Paper Awards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050" dirty="0">
              <a:solidFill>
                <a:schemeClr val="bg1"/>
              </a:solidFill>
            </a:endParaRP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Best Land Transportation Paper</a:t>
            </a:r>
          </a:p>
          <a:p>
            <a:pPr algn="ctr"/>
            <a:endParaRPr lang="en-US" sz="1050" dirty="0">
              <a:solidFill>
                <a:schemeClr val="bg1"/>
              </a:solidFill>
            </a:endParaRP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Neal Shepherd Memorial Best Propagation Paper</a:t>
            </a:r>
          </a:p>
          <a:p>
            <a:pPr algn="ctr"/>
            <a:endParaRPr lang="en-US" sz="1050" dirty="0">
              <a:solidFill>
                <a:schemeClr val="bg1"/>
              </a:solidFill>
            </a:endParaRP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Jack Neubauer Memorial</a:t>
            </a:r>
          </a:p>
          <a:p>
            <a:pPr algn="ctr"/>
            <a:endParaRPr lang="en-US" sz="1050" dirty="0">
              <a:solidFill>
                <a:schemeClr val="bg1"/>
              </a:solidFill>
            </a:endParaRP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Best Vehicular Electronics Paper</a:t>
            </a:r>
          </a:p>
          <a:p>
            <a:pPr algn="ctr"/>
            <a:endParaRPr lang="en-US" sz="1050" dirty="0">
              <a:solidFill>
                <a:schemeClr val="bg1"/>
              </a:solidFill>
            </a:endParaRP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Best Magazine Paper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Best OJVT Paper</a:t>
            </a:r>
          </a:p>
        </p:txBody>
      </p:sp>
      <p:pic>
        <p:nvPicPr>
          <p:cNvPr id="23" name="Graphic 22" descr="Trophy">
            <a:extLst>
              <a:ext uri="{FF2B5EF4-FFF2-40B4-BE49-F238E27FC236}">
                <a16:creationId xmlns:a16="http://schemas.microsoft.com/office/drawing/2014/main" id="{A03B0424-2A1D-4452-B3CF-7BD2697EF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1762" y="2545708"/>
            <a:ext cx="561278" cy="56127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A1D958E-8628-453A-A6EB-413558578FCF}"/>
              </a:ext>
            </a:extLst>
          </p:cNvPr>
          <p:cNvSpPr txBox="1"/>
          <p:nvPr/>
        </p:nvSpPr>
        <p:spPr>
          <a:xfrm>
            <a:off x="7243828" y="1828244"/>
            <a:ext cx="1879924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Membership Awards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VTS Early Career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VTS Women’s Distinguished Career</a:t>
            </a:r>
            <a:br>
              <a:rPr lang="en-US" sz="14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VTS Chapter-of-the-Year</a:t>
            </a:r>
          </a:p>
        </p:txBody>
      </p:sp>
      <p:pic>
        <p:nvPicPr>
          <p:cNvPr id="25" name="Graphic 24" descr="Trophy">
            <a:extLst>
              <a:ext uri="{FF2B5EF4-FFF2-40B4-BE49-F238E27FC236}">
                <a16:creationId xmlns:a16="http://schemas.microsoft.com/office/drawing/2014/main" id="{C3B5A5B6-FE34-438A-9967-981324201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2868" y="2558618"/>
            <a:ext cx="561278" cy="56127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733F984-D821-45F2-AD72-BB3091A94301}"/>
              </a:ext>
            </a:extLst>
          </p:cNvPr>
          <p:cNvSpPr txBox="1"/>
          <p:nvPr/>
        </p:nvSpPr>
        <p:spPr>
          <a:xfrm>
            <a:off x="9306316" y="1828244"/>
            <a:ext cx="187992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Fellowships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400" dirty="0">
              <a:solidFill>
                <a:schemeClr val="bg1"/>
              </a:solidFill>
            </a:endParaRPr>
          </a:p>
          <a:p>
            <a:pPr algn="ctr"/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Daniel E. Noble Fellowship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Transportation Electronics Fellowship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Student Scholarship Award</a:t>
            </a:r>
          </a:p>
        </p:txBody>
      </p:sp>
      <p:pic>
        <p:nvPicPr>
          <p:cNvPr id="28" name="Graphic 27" descr="Trophy">
            <a:extLst>
              <a:ext uri="{FF2B5EF4-FFF2-40B4-BE49-F238E27FC236}">
                <a16:creationId xmlns:a16="http://schemas.microsoft.com/office/drawing/2014/main" id="{390FE026-6827-464B-A5FA-CD5C27845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3788" y="2558618"/>
            <a:ext cx="561278" cy="56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54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9492-4E1F-4B94-8318-A1E98A69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42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/>
              <a:t>Standards</a:t>
            </a:r>
          </a:p>
        </p:txBody>
      </p:sp>
      <p:sp>
        <p:nvSpPr>
          <p:cNvPr id="6" name="TextBox 31">
            <a:extLst>
              <a:ext uri="{FF2B5EF4-FFF2-40B4-BE49-F238E27FC236}">
                <a16:creationId xmlns:a16="http://schemas.microsoft.com/office/drawing/2014/main" id="{5FD230F1-40A8-4BC5-9C31-3130100D9733}"/>
              </a:ext>
            </a:extLst>
          </p:cNvPr>
          <p:cNvSpPr txBox="1"/>
          <p:nvPr/>
        </p:nvSpPr>
        <p:spPr>
          <a:xfrm>
            <a:off x="1046207" y="4821523"/>
            <a:ext cx="1001772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+mj-lt"/>
              </a:rPr>
              <a:t>IEEE standards drive the functionality, capabilities and interoperability of a wide range of products and services that transform the way people live, work and communicate. VTS is one of the IEEE </a:t>
            </a:r>
            <a:r>
              <a:rPr lang="en-US" sz="2000" dirty="0">
                <a:solidFill>
                  <a:srgbClr val="333333"/>
                </a:solidFill>
                <a:latin typeface="+mj-lt"/>
              </a:rPr>
              <a:t>Societies that develops standards under the IEEE Standards Association.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33333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0" i="0" dirty="0">
                <a:solidFill>
                  <a:srgbClr val="333333"/>
                </a:solidFill>
                <a:effectLst/>
                <a:latin typeface="+mj-lt"/>
              </a:rPr>
              <a:t>Learn more at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+mj-lt"/>
                <a:hlinkClick r:id="rId2"/>
              </a:rPr>
              <a:t>https://standards.ieee.org/</a:t>
            </a:r>
            <a:endParaRPr lang="en-IE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IE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phic 3" descr="Gears">
            <a:extLst>
              <a:ext uri="{FF2B5EF4-FFF2-40B4-BE49-F238E27FC236}">
                <a16:creationId xmlns:a16="http://schemas.microsoft.com/office/drawing/2014/main" id="{7555576C-BB22-46B3-ACD8-86C718398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7973" y="1881664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459788C2-3F60-43C5-950F-845897447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8696" y="1881664"/>
            <a:ext cx="914400" cy="914400"/>
          </a:xfrm>
          <a:prstGeom prst="rect">
            <a:avLst/>
          </a:prstGeom>
        </p:spPr>
      </p:pic>
      <p:pic>
        <p:nvPicPr>
          <p:cNvPr id="9" name="Graphic 8" descr="Gears">
            <a:extLst>
              <a:ext uri="{FF2B5EF4-FFF2-40B4-BE49-F238E27FC236}">
                <a16:creationId xmlns:a16="http://schemas.microsoft.com/office/drawing/2014/main" id="{28867162-EA40-4503-9043-E546C3104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39419" y="1910609"/>
            <a:ext cx="914400" cy="914400"/>
          </a:xfrm>
          <a:prstGeom prst="rect">
            <a:avLst/>
          </a:prstGeom>
        </p:spPr>
      </p:pic>
      <p:pic>
        <p:nvPicPr>
          <p:cNvPr id="11" name="Graphic 10" descr="Gears">
            <a:extLst>
              <a:ext uri="{FF2B5EF4-FFF2-40B4-BE49-F238E27FC236}">
                <a16:creationId xmlns:a16="http://schemas.microsoft.com/office/drawing/2014/main" id="{4AF3A233-1E16-4B49-8A93-F2820A56F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0830" y="2971800"/>
            <a:ext cx="914400" cy="914400"/>
          </a:xfrm>
          <a:prstGeom prst="rect">
            <a:avLst/>
          </a:prstGeom>
        </p:spPr>
      </p:pic>
      <p:pic>
        <p:nvPicPr>
          <p:cNvPr id="12" name="Graphic 11" descr="Gears">
            <a:extLst>
              <a:ext uri="{FF2B5EF4-FFF2-40B4-BE49-F238E27FC236}">
                <a16:creationId xmlns:a16="http://schemas.microsoft.com/office/drawing/2014/main" id="{3862C95E-C67A-483F-A2C5-E52324AD5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0143" y="1949519"/>
            <a:ext cx="914400" cy="914400"/>
          </a:xfrm>
          <a:prstGeom prst="rect">
            <a:avLst/>
          </a:prstGeom>
        </p:spPr>
      </p:pic>
      <p:sp>
        <p:nvSpPr>
          <p:cNvPr id="13" name="TextBox 31">
            <a:extLst>
              <a:ext uri="{FF2B5EF4-FFF2-40B4-BE49-F238E27FC236}">
                <a16:creationId xmlns:a16="http://schemas.microsoft.com/office/drawing/2014/main" id="{FE8D2617-AC76-4CB7-A62D-F2F42F673770}"/>
              </a:ext>
            </a:extLst>
          </p:cNvPr>
          <p:cNvSpPr txBox="1"/>
          <p:nvPr/>
        </p:nvSpPr>
        <p:spPr>
          <a:xfrm>
            <a:off x="1729792" y="1263252"/>
            <a:ext cx="8423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IE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FIELDS OF INTEREST</a:t>
            </a:r>
          </a:p>
        </p:txBody>
      </p:sp>
      <p:sp>
        <p:nvSpPr>
          <p:cNvPr id="14" name="TextBox 31">
            <a:extLst>
              <a:ext uri="{FF2B5EF4-FFF2-40B4-BE49-F238E27FC236}">
                <a16:creationId xmlns:a16="http://schemas.microsoft.com/office/drawing/2014/main" id="{92D5ABA8-C6A8-4F2C-AB2F-E51EDF6182C3}"/>
              </a:ext>
            </a:extLst>
          </p:cNvPr>
          <p:cNvSpPr txBox="1"/>
          <p:nvPr/>
        </p:nvSpPr>
        <p:spPr>
          <a:xfrm rot="10800000" flipV="1">
            <a:off x="1270390" y="2744019"/>
            <a:ext cx="1489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IE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Automated Vehicles</a:t>
            </a:r>
          </a:p>
        </p:txBody>
      </p:sp>
      <p:sp>
        <p:nvSpPr>
          <p:cNvPr id="15" name="TextBox 31">
            <a:extLst>
              <a:ext uri="{FF2B5EF4-FFF2-40B4-BE49-F238E27FC236}">
                <a16:creationId xmlns:a16="http://schemas.microsoft.com/office/drawing/2014/main" id="{AA731BD3-46A3-4D2E-BF82-E70A9D5F8A65}"/>
              </a:ext>
            </a:extLst>
          </p:cNvPr>
          <p:cNvSpPr txBox="1"/>
          <p:nvPr/>
        </p:nvSpPr>
        <p:spPr>
          <a:xfrm rot="10800000" flipV="1">
            <a:off x="3885200" y="2678270"/>
            <a:ext cx="1739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IE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High Speed Train and Maglev</a:t>
            </a:r>
          </a:p>
        </p:txBody>
      </p:sp>
      <p:sp>
        <p:nvSpPr>
          <p:cNvPr id="16" name="TextBox 31">
            <a:extLst>
              <a:ext uri="{FF2B5EF4-FFF2-40B4-BE49-F238E27FC236}">
                <a16:creationId xmlns:a16="http://schemas.microsoft.com/office/drawing/2014/main" id="{7B3C2B92-21B9-42F0-A8E6-E2DFE130FD4A}"/>
              </a:ext>
            </a:extLst>
          </p:cNvPr>
          <p:cNvSpPr txBox="1"/>
          <p:nvPr/>
        </p:nvSpPr>
        <p:spPr>
          <a:xfrm rot="10800000" flipV="1">
            <a:off x="7850410" y="3801717"/>
            <a:ext cx="189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IE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Overhead Contact Systems</a:t>
            </a:r>
          </a:p>
        </p:txBody>
      </p:sp>
      <p:sp>
        <p:nvSpPr>
          <p:cNvPr id="17" name="TextBox 31">
            <a:extLst>
              <a:ext uri="{FF2B5EF4-FFF2-40B4-BE49-F238E27FC236}">
                <a16:creationId xmlns:a16="http://schemas.microsoft.com/office/drawing/2014/main" id="{483D74BB-677E-493C-A350-B73A3F41798E}"/>
              </a:ext>
            </a:extLst>
          </p:cNvPr>
          <p:cNvSpPr txBox="1"/>
          <p:nvPr/>
        </p:nvSpPr>
        <p:spPr>
          <a:xfrm rot="10800000" flipV="1">
            <a:off x="6359757" y="2828146"/>
            <a:ext cx="236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IE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Mobile Radio</a:t>
            </a:r>
          </a:p>
        </p:txBody>
      </p:sp>
      <p:sp>
        <p:nvSpPr>
          <p:cNvPr id="18" name="TextBox 31">
            <a:extLst>
              <a:ext uri="{FF2B5EF4-FFF2-40B4-BE49-F238E27FC236}">
                <a16:creationId xmlns:a16="http://schemas.microsoft.com/office/drawing/2014/main" id="{C8644018-D888-4B6C-BF88-0E93905B6061}"/>
              </a:ext>
            </a:extLst>
          </p:cNvPr>
          <p:cNvSpPr txBox="1"/>
          <p:nvPr/>
        </p:nvSpPr>
        <p:spPr>
          <a:xfrm rot="10800000" flipV="1">
            <a:off x="9325412" y="2836000"/>
            <a:ext cx="1738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IE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Traction Power Systems</a:t>
            </a:r>
          </a:p>
        </p:txBody>
      </p:sp>
      <p:pic>
        <p:nvPicPr>
          <p:cNvPr id="5" name="Graphic 4" descr="Gears">
            <a:extLst>
              <a:ext uri="{FF2B5EF4-FFF2-40B4-BE49-F238E27FC236}">
                <a16:creationId xmlns:a16="http://schemas.microsoft.com/office/drawing/2014/main" id="{FE3CD74B-73E2-F537-F0CB-6C680C584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51295" y="2971800"/>
            <a:ext cx="914400" cy="914400"/>
          </a:xfrm>
          <a:prstGeom prst="rect">
            <a:avLst/>
          </a:prstGeom>
        </p:spPr>
      </p:pic>
      <p:sp>
        <p:nvSpPr>
          <p:cNvPr id="7" name="TextBox 31">
            <a:extLst>
              <a:ext uri="{FF2B5EF4-FFF2-40B4-BE49-F238E27FC236}">
                <a16:creationId xmlns:a16="http://schemas.microsoft.com/office/drawing/2014/main" id="{08FD982C-3D98-A4D4-EEDA-C00AA1742A62}"/>
              </a:ext>
            </a:extLst>
          </p:cNvPr>
          <p:cNvSpPr txBox="1"/>
          <p:nvPr/>
        </p:nvSpPr>
        <p:spPr>
          <a:xfrm rot="10800000" flipV="1">
            <a:off x="2141758" y="3791041"/>
            <a:ext cx="2133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IE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Communications Based Train Control and Signals</a:t>
            </a:r>
          </a:p>
        </p:txBody>
      </p:sp>
      <p:pic>
        <p:nvPicPr>
          <p:cNvPr id="10" name="Graphic 9" descr="Gears">
            <a:extLst>
              <a:ext uri="{FF2B5EF4-FFF2-40B4-BE49-F238E27FC236}">
                <a16:creationId xmlns:a16="http://schemas.microsoft.com/office/drawing/2014/main" id="{64B521F0-DFD6-261B-2556-7D7DE480C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6062" y="2971800"/>
            <a:ext cx="914400" cy="914400"/>
          </a:xfrm>
          <a:prstGeom prst="rect">
            <a:avLst/>
          </a:prstGeom>
        </p:spPr>
      </p:pic>
      <p:sp>
        <p:nvSpPr>
          <p:cNvPr id="19" name="TextBox 31">
            <a:extLst>
              <a:ext uri="{FF2B5EF4-FFF2-40B4-BE49-F238E27FC236}">
                <a16:creationId xmlns:a16="http://schemas.microsoft.com/office/drawing/2014/main" id="{D7FFCD08-CD5F-50F9-A762-9174BC2D7CA4}"/>
              </a:ext>
            </a:extLst>
          </p:cNvPr>
          <p:cNvSpPr txBox="1"/>
          <p:nvPr/>
        </p:nvSpPr>
        <p:spPr>
          <a:xfrm rot="10800000" flipV="1">
            <a:off x="4994145" y="3801717"/>
            <a:ext cx="1895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IE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Intelligent Transportations Systems</a:t>
            </a:r>
          </a:p>
        </p:txBody>
      </p:sp>
    </p:spTree>
    <p:extLst>
      <p:ext uri="{BB962C8B-B14F-4D97-AF65-F5344CB8AC3E}">
        <p14:creationId xmlns:p14="http://schemas.microsoft.com/office/powerpoint/2010/main" val="3116861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1">
            <a:extLst>
              <a:ext uri="{FF2B5EF4-FFF2-40B4-BE49-F238E27FC236}">
                <a16:creationId xmlns:a16="http://schemas.microsoft.com/office/drawing/2014/main" id="{5FD230F1-40A8-4BC5-9C31-3130100D9733}"/>
              </a:ext>
            </a:extLst>
          </p:cNvPr>
          <p:cNvSpPr txBox="1"/>
          <p:nvPr/>
        </p:nvSpPr>
        <p:spPr>
          <a:xfrm>
            <a:off x="1216427" y="4087504"/>
            <a:ext cx="4724944" cy="2185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7000"/>
              </a:lnSpc>
            </a:pPr>
            <a:r>
              <a:rPr lang="en-I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VTS Resource </a:t>
            </a:r>
            <a:r>
              <a:rPr lang="en-IE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endParaRPr lang="en-IE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Free to VTS Members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Conference &amp; Event Recordings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Tutorials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Webinars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Visit </a:t>
            </a: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https://resourcecenter.vts.ieee.org/</a:t>
            </a:r>
            <a:endParaRPr lang="en-IE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33">
            <a:extLst>
              <a:ext uri="{FF2B5EF4-FFF2-40B4-BE49-F238E27FC236}">
                <a16:creationId xmlns:a16="http://schemas.microsoft.com/office/drawing/2014/main" id="{C35B6372-9DAC-4C94-BB45-F2724138F10F}"/>
              </a:ext>
            </a:extLst>
          </p:cNvPr>
          <p:cNvSpPr txBox="1"/>
          <p:nvPr/>
        </p:nvSpPr>
        <p:spPr>
          <a:xfrm>
            <a:off x="7203687" y="4065202"/>
            <a:ext cx="34568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I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VTS Mobile World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Free monthly e-newsletter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President &amp; Board of Governors Reports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Breaking News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Upcoming Events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830269F-A697-42CB-A010-F1DA6DFAADB7}"/>
              </a:ext>
            </a:extLst>
          </p:cNvPr>
          <p:cNvSpPr txBox="1">
            <a:spLocks/>
          </p:cNvSpPr>
          <p:nvPr/>
        </p:nvSpPr>
        <p:spPr>
          <a:xfrm>
            <a:off x="838200" y="1809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0060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Educational Resources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B770D-BA68-4962-ABB8-595E244BA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27" y="1506505"/>
            <a:ext cx="4724944" cy="2227474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7C1A98-B41B-474E-A6AE-300A021CB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687" y="1484203"/>
            <a:ext cx="2979235" cy="2286488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7535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1">
            <a:extLst>
              <a:ext uri="{FF2B5EF4-FFF2-40B4-BE49-F238E27FC236}">
                <a16:creationId xmlns:a16="http://schemas.microsoft.com/office/drawing/2014/main" id="{5FD230F1-40A8-4BC5-9C31-3130100D9733}"/>
              </a:ext>
            </a:extLst>
          </p:cNvPr>
          <p:cNvSpPr txBox="1"/>
          <p:nvPr/>
        </p:nvSpPr>
        <p:spPr>
          <a:xfrm>
            <a:off x="2833232" y="4224467"/>
            <a:ext cx="65255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+mj-lt"/>
              </a:rPr>
              <a:t>Stay current on Vehicular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+mj-lt"/>
              </a:rPr>
              <a:t>Access our 65+ Distinguished Lecturers and Speakers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+mj-lt"/>
              </a:rPr>
              <a:t>Network and build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+mj-lt"/>
              </a:rPr>
              <a:t>Regional training with travel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+mj-lt"/>
              </a:rPr>
              <a:t>Visit </a:t>
            </a:r>
            <a:r>
              <a:rPr lang="en-CA" sz="2000" dirty="0">
                <a:latin typeface="+mj-lt"/>
                <a:hlinkClick r:id="rId2"/>
              </a:rPr>
              <a:t>www.ieee.org</a:t>
            </a:r>
            <a:endParaRPr lang="en-CA" sz="2000" dirty="0">
              <a:latin typeface="+mj-lt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830269F-A697-42CB-A010-F1DA6DFAADB7}"/>
              </a:ext>
            </a:extLst>
          </p:cNvPr>
          <p:cNvSpPr txBox="1">
            <a:spLocks/>
          </p:cNvSpPr>
          <p:nvPr/>
        </p:nvSpPr>
        <p:spPr>
          <a:xfrm>
            <a:off x="838200" y="1809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0060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Join a Chapter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9B028-B950-49F9-8B6B-670827950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32" y="1506505"/>
            <a:ext cx="6525536" cy="2524477"/>
          </a:xfrm>
          <a:prstGeom prst="rect">
            <a:avLst/>
          </a:prstGeom>
          <a:ln w="38100">
            <a:solidFill>
              <a:srgbClr val="0060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5140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7A7689-523B-4CA2-9141-266A33428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8099" y="1938948"/>
            <a:ext cx="2301989" cy="126178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5C31FBF-AEE7-4F67-BAA0-A89E91622530}"/>
              </a:ext>
            </a:extLst>
          </p:cNvPr>
          <p:cNvSpPr txBox="1">
            <a:spLocks/>
          </p:cNvSpPr>
          <p:nvPr/>
        </p:nvSpPr>
        <p:spPr>
          <a:xfrm>
            <a:off x="6597273" y="1938948"/>
            <a:ext cx="263816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www.vtsociety.org</a:t>
            </a:r>
          </a:p>
        </p:txBody>
      </p:sp>
      <p:pic>
        <p:nvPicPr>
          <p:cNvPr id="4" name="Picture 3">
            <a:hlinkClick r:id="rId3" action="ppaction://hlinkfile"/>
            <a:extLst>
              <a:ext uri="{FF2B5EF4-FFF2-40B4-BE49-F238E27FC236}">
                <a16:creationId xmlns:a16="http://schemas.microsoft.com/office/drawing/2014/main" id="{A3175639-3316-45F3-B636-75094291C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6170" y="1664298"/>
            <a:ext cx="457200" cy="45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F2996D-77E9-4ADB-B7C5-67D4FA28BE34}"/>
              </a:ext>
            </a:extLst>
          </p:cNvPr>
          <p:cNvSpPr txBox="1"/>
          <p:nvPr/>
        </p:nvSpPr>
        <p:spPr>
          <a:xfrm>
            <a:off x="1317413" y="3568893"/>
            <a:ext cx="3385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Stay up to date on all </a:t>
            </a:r>
            <a:r>
              <a:rPr lang="en-US" sz="2400" dirty="0">
                <a:latin typeface="+mj-lt"/>
              </a:rPr>
              <a:t>VTS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news and events!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2EC8405-2105-4044-90CD-D984109C1A58}"/>
              </a:ext>
            </a:extLst>
          </p:cNvPr>
          <p:cNvSpPr txBox="1">
            <a:spLocks/>
          </p:cNvSpPr>
          <p:nvPr/>
        </p:nvSpPr>
        <p:spPr>
          <a:xfrm>
            <a:off x="6597274" y="1663332"/>
            <a:ext cx="2063196" cy="3416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Website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6AF952-763B-40BD-BE99-CD0DA532AF94}"/>
              </a:ext>
            </a:extLst>
          </p:cNvPr>
          <p:cNvGrpSpPr/>
          <p:nvPr/>
        </p:nvGrpSpPr>
        <p:grpSpPr>
          <a:xfrm>
            <a:off x="6006170" y="2578167"/>
            <a:ext cx="6045200" cy="659883"/>
            <a:chOff x="5137489" y="2116333"/>
            <a:chExt cx="6045200" cy="659883"/>
          </a:xfrm>
        </p:grpSpPr>
        <p:pic>
          <p:nvPicPr>
            <p:cNvPr id="8" name="Picture 7">
              <a:hlinkClick r:id="rId5"/>
              <a:extLst>
                <a:ext uri="{FF2B5EF4-FFF2-40B4-BE49-F238E27FC236}">
                  <a16:creationId xmlns:a16="http://schemas.microsoft.com/office/drawing/2014/main" id="{CDAEC8E7-507E-4F64-B6F4-63554B69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37489" y="2143632"/>
              <a:ext cx="457200" cy="457200"/>
            </a:xfrm>
            <a:prstGeom prst="rect">
              <a:avLst/>
            </a:prstGeom>
          </p:spPr>
        </p:pic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43F06098-22C6-46C6-9BBE-64618EA8552F}"/>
                </a:ext>
              </a:extLst>
            </p:cNvPr>
            <p:cNvSpPr txBox="1">
              <a:spLocks/>
            </p:cNvSpPr>
            <p:nvPr/>
          </p:nvSpPr>
          <p:spPr>
            <a:xfrm>
              <a:off x="5728593" y="2406884"/>
              <a:ext cx="545409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rPr>
                <a:t>facebook.com/IEEEVTS</a:t>
              </a:r>
            </a:p>
          </p:txBody>
        </p:sp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2AABF1C3-4EB5-4707-BB05-CD78348E86F2}"/>
                </a:ext>
              </a:extLst>
            </p:cNvPr>
            <p:cNvSpPr txBox="1">
              <a:spLocks/>
            </p:cNvSpPr>
            <p:nvPr/>
          </p:nvSpPr>
          <p:spPr>
            <a:xfrm>
              <a:off x="5728593" y="2116333"/>
              <a:ext cx="2063196" cy="3416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Facebook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713229-6345-4AFE-A259-3B0E25DA5F6F}"/>
              </a:ext>
            </a:extLst>
          </p:cNvPr>
          <p:cNvGrpSpPr/>
          <p:nvPr/>
        </p:nvGrpSpPr>
        <p:grpSpPr>
          <a:xfrm>
            <a:off x="6006170" y="3457371"/>
            <a:ext cx="2654300" cy="688670"/>
            <a:chOff x="5137489" y="3023676"/>
            <a:chExt cx="2654300" cy="688670"/>
          </a:xfrm>
        </p:grpSpPr>
        <p:pic>
          <p:nvPicPr>
            <p:cNvPr id="12" name="Picture 11">
              <a:hlinkClick r:id="rId7"/>
              <a:extLst>
                <a:ext uri="{FF2B5EF4-FFF2-40B4-BE49-F238E27FC236}">
                  <a16:creationId xmlns:a16="http://schemas.microsoft.com/office/drawing/2014/main" id="{DF309787-E2BF-4C94-A4E9-A1E1D499A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37489" y="3076162"/>
              <a:ext cx="457200" cy="457200"/>
            </a:xfrm>
            <a:prstGeom prst="rect">
              <a:avLst/>
            </a:prstGeom>
          </p:spPr>
        </p:pic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93535810-8185-4C93-8651-A1BAAD50CD87}"/>
                </a:ext>
              </a:extLst>
            </p:cNvPr>
            <p:cNvSpPr txBox="1">
              <a:spLocks/>
            </p:cNvSpPr>
            <p:nvPr/>
          </p:nvSpPr>
          <p:spPr>
            <a:xfrm>
              <a:off x="5728593" y="3343014"/>
              <a:ext cx="206319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rPr>
                <a:t>@IEEE_VTS</a:t>
              </a:r>
            </a:p>
          </p:txBody>
        </p: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3B9BD738-6A1C-418B-8957-6FDDBF9CFD7C}"/>
                </a:ext>
              </a:extLst>
            </p:cNvPr>
            <p:cNvSpPr txBox="1">
              <a:spLocks/>
            </p:cNvSpPr>
            <p:nvPr/>
          </p:nvSpPr>
          <p:spPr>
            <a:xfrm>
              <a:off x="5728593" y="3023676"/>
              <a:ext cx="2063196" cy="3416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Twitter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B57E68-F71B-4EBF-932C-CD3E0F690849}"/>
              </a:ext>
            </a:extLst>
          </p:cNvPr>
          <p:cNvGrpSpPr/>
          <p:nvPr/>
        </p:nvGrpSpPr>
        <p:grpSpPr>
          <a:xfrm>
            <a:off x="6006170" y="4328985"/>
            <a:ext cx="6045200" cy="964350"/>
            <a:chOff x="5137489" y="3964505"/>
            <a:chExt cx="6045200" cy="964350"/>
          </a:xfrm>
        </p:grpSpPr>
        <p:pic>
          <p:nvPicPr>
            <p:cNvPr id="16" name="Picture 15">
              <a:hlinkClick r:id="rId9" action="ppaction://hlinkfile"/>
              <a:extLst>
                <a:ext uri="{FF2B5EF4-FFF2-40B4-BE49-F238E27FC236}">
                  <a16:creationId xmlns:a16="http://schemas.microsoft.com/office/drawing/2014/main" id="{5C0FB010-3BF4-4DDB-9D7B-9F7C30836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37489" y="3964505"/>
              <a:ext cx="457200" cy="457200"/>
            </a:xfrm>
            <a:prstGeom prst="rect">
              <a:avLst/>
            </a:prstGeom>
          </p:spPr>
        </p:pic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F2E0471E-2E26-42C5-97E7-96FCCB3B40D6}"/>
                </a:ext>
              </a:extLst>
            </p:cNvPr>
            <p:cNvSpPr txBox="1">
              <a:spLocks/>
            </p:cNvSpPr>
            <p:nvPr/>
          </p:nvSpPr>
          <p:spPr>
            <a:xfrm>
              <a:off x="5728593" y="4282524"/>
              <a:ext cx="5454096" cy="6463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rPr>
                <a:t>www.linkedin.com/company/ieee-vehicular-technology-society</a:t>
              </a:r>
            </a:p>
          </p:txBody>
        </p:sp>
        <p:sp>
          <p:nvSpPr>
            <p:cNvPr id="18" name="Subtitle 2">
              <a:extLst>
                <a:ext uri="{FF2B5EF4-FFF2-40B4-BE49-F238E27FC236}">
                  <a16:creationId xmlns:a16="http://schemas.microsoft.com/office/drawing/2014/main" id="{C6BEEF49-DF96-413B-A27A-8DD8F1BA91ED}"/>
                </a:ext>
              </a:extLst>
            </p:cNvPr>
            <p:cNvSpPr txBox="1">
              <a:spLocks/>
            </p:cNvSpPr>
            <p:nvPr/>
          </p:nvSpPr>
          <p:spPr>
            <a:xfrm>
              <a:off x="5728593" y="3969270"/>
              <a:ext cx="2063196" cy="3416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LinkedIn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FB2C51-C4FD-491D-AF1D-E49E73ECA8EC}"/>
              </a:ext>
            </a:extLst>
          </p:cNvPr>
          <p:cNvCxnSpPr/>
          <p:nvPr/>
        </p:nvCxnSpPr>
        <p:spPr>
          <a:xfrm>
            <a:off x="5313680" y="1265168"/>
            <a:ext cx="0" cy="4300666"/>
          </a:xfrm>
          <a:prstGeom prst="line">
            <a:avLst/>
          </a:prstGeom>
          <a:ln>
            <a:solidFill>
              <a:srgbClr val="0763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343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FF722-33E7-4B2F-938C-42E50091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609C"/>
                </a:solidFill>
              </a:rPr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03E56-4FD7-40D0-9C55-2BA82F319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presenter wishes to acknowledge the IEEE Vehicular Technology Society for their kind support under the Distinguished Lecturer program.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0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9492-4E1F-4B94-8318-A1E98A69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42"/>
            <a:ext cx="10515600" cy="1325563"/>
          </a:xfrm>
        </p:spPr>
        <p:txBody>
          <a:bodyPr>
            <a:noAutofit/>
          </a:bodyPr>
          <a:lstStyle/>
          <a:p>
            <a:r>
              <a:rPr lang="en-US" sz="4900" dirty="0"/>
              <a:t>About the Vehicular Technology Society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2983E396-6774-450D-871C-0136BC68DCF0}"/>
              </a:ext>
            </a:extLst>
          </p:cNvPr>
          <p:cNvSpPr>
            <a:spLocks/>
          </p:cNvSpPr>
          <p:nvPr/>
        </p:nvSpPr>
        <p:spPr>
          <a:xfrm rot="5400000">
            <a:off x="4294868" y="2629225"/>
            <a:ext cx="3144806" cy="2468880"/>
          </a:xfrm>
          <a:prstGeom prst="homePlate">
            <a:avLst>
              <a:gd name="adj" fmla="val 39286"/>
            </a:avLst>
          </a:prstGeom>
          <a:solidFill>
            <a:srgbClr val="015E88"/>
          </a:solidFill>
          <a:ln w="38100">
            <a:solidFill>
              <a:srgbClr val="015E8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US" dirty="0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05811AB3-FB0C-4DBE-9CAE-B5455844DFDB}"/>
              </a:ext>
            </a:extLst>
          </p:cNvPr>
          <p:cNvSpPr/>
          <p:nvPr/>
        </p:nvSpPr>
        <p:spPr>
          <a:xfrm rot="5400000">
            <a:off x="596994" y="2634668"/>
            <a:ext cx="3133916" cy="2468880"/>
          </a:xfrm>
          <a:prstGeom prst="homePlate">
            <a:avLst>
              <a:gd name="adj" fmla="val 39859"/>
            </a:avLst>
          </a:prstGeom>
          <a:solidFill>
            <a:srgbClr val="002F7D"/>
          </a:solidFill>
          <a:ln w="38100">
            <a:solidFill>
              <a:srgbClr val="002F7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33D64DD8-BE9C-4A9E-A930-45140D4E82E9}"/>
              </a:ext>
            </a:extLst>
          </p:cNvPr>
          <p:cNvSpPr/>
          <p:nvPr/>
        </p:nvSpPr>
        <p:spPr>
          <a:xfrm rot="5400000">
            <a:off x="8093547" y="2629224"/>
            <a:ext cx="3144803" cy="2468880"/>
          </a:xfrm>
          <a:prstGeom prst="homePlate">
            <a:avLst>
              <a:gd name="adj" fmla="val 39859"/>
            </a:avLst>
          </a:prstGeom>
          <a:solidFill>
            <a:schemeClr val="accent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01BACF-4B24-496F-9D45-CD284D75A582}"/>
              </a:ext>
            </a:extLst>
          </p:cNvPr>
          <p:cNvSpPr txBox="1"/>
          <p:nvPr/>
        </p:nvSpPr>
        <p:spPr>
          <a:xfrm>
            <a:off x="929510" y="2910810"/>
            <a:ext cx="24688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IEEE’s first society, established in 1949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134954-BA3E-4D47-98C9-CE60B8AF56C1}"/>
              </a:ext>
            </a:extLst>
          </p:cNvPr>
          <p:cNvSpPr txBox="1"/>
          <p:nvPr/>
        </p:nvSpPr>
        <p:spPr>
          <a:xfrm>
            <a:off x="4632827" y="2442780"/>
            <a:ext cx="246888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More than 6,200 members across 120 countries of diverse fields, career stages, disciplines, and professions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6D1AF7-13E1-4550-B9D4-13273E1D0B6B}"/>
              </a:ext>
            </a:extLst>
          </p:cNvPr>
          <p:cNvSpPr txBox="1"/>
          <p:nvPr/>
        </p:nvSpPr>
        <p:spPr>
          <a:xfrm>
            <a:off x="8431504" y="2501503"/>
            <a:ext cx="246888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Worldwide: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42 Chapters 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25 Joint Chapters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13 Student Branch Chapters 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(and counting!) </a:t>
            </a:r>
          </a:p>
        </p:txBody>
      </p:sp>
    </p:spTree>
    <p:extLst>
      <p:ext uri="{BB962C8B-B14F-4D97-AF65-F5344CB8AC3E}">
        <p14:creationId xmlns:p14="http://schemas.microsoft.com/office/powerpoint/2010/main" val="42562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027299-8DC0-40F1-A9A5-5370E4A4F14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5537" y="2326403"/>
            <a:ext cx="2981153" cy="2138096"/>
          </a:xfrm>
          <a:prstGeom prst="rect">
            <a:avLst/>
          </a:prstGeom>
          <a:ln w="38100" cap="sq">
            <a:solidFill>
              <a:srgbClr val="00609C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16A84C-FF92-4717-9BF0-11BE7F34911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" r="880"/>
          <a:stretch/>
        </p:blipFill>
        <p:spPr>
          <a:xfrm>
            <a:off x="838200" y="2326403"/>
            <a:ext cx="3098260" cy="2147759"/>
          </a:xfrm>
          <a:prstGeom prst="rect">
            <a:avLst/>
          </a:prstGeom>
          <a:ln w="38100" cap="sq">
            <a:solidFill>
              <a:srgbClr val="00609C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31">
            <a:extLst>
              <a:ext uri="{FF2B5EF4-FFF2-40B4-BE49-F238E27FC236}">
                <a16:creationId xmlns:a16="http://schemas.microsoft.com/office/drawing/2014/main" id="{5FD230F1-40A8-4BC5-9C31-3130100D9733}"/>
              </a:ext>
            </a:extLst>
          </p:cNvPr>
          <p:cNvSpPr txBox="1"/>
          <p:nvPr/>
        </p:nvSpPr>
        <p:spPr>
          <a:xfrm>
            <a:off x="1081144" y="4664554"/>
            <a:ext cx="2612372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7000"/>
              </a:lnSpc>
            </a:pPr>
            <a:r>
              <a:rPr lang="en-I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Mobile Radio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E25247-04C1-4E61-ACD0-B99E87EDD43D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 r="411"/>
          <a:stretch/>
        </p:blipFill>
        <p:spPr bwMode="auto">
          <a:xfrm>
            <a:off x="4646102" y="2326403"/>
            <a:ext cx="2899794" cy="2164642"/>
          </a:xfrm>
          <a:prstGeom prst="rect">
            <a:avLst/>
          </a:prstGeom>
          <a:ln w="38100" cap="sq">
            <a:solidFill>
              <a:srgbClr val="00609C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33">
            <a:extLst>
              <a:ext uri="{FF2B5EF4-FFF2-40B4-BE49-F238E27FC236}">
                <a16:creationId xmlns:a16="http://schemas.microsoft.com/office/drawing/2014/main" id="{C35B6372-9DAC-4C94-BB45-F2724138F10F}"/>
              </a:ext>
            </a:extLst>
          </p:cNvPr>
          <p:cNvSpPr txBox="1"/>
          <p:nvPr/>
        </p:nvSpPr>
        <p:spPr>
          <a:xfrm>
            <a:off x="4567394" y="4671479"/>
            <a:ext cx="3057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I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Land Transportation</a:t>
            </a: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9CCFA140-80C8-41EB-8B29-4FDAF39EB7D5}"/>
              </a:ext>
            </a:extLst>
          </p:cNvPr>
          <p:cNvSpPr txBox="1"/>
          <p:nvPr/>
        </p:nvSpPr>
        <p:spPr>
          <a:xfrm>
            <a:off x="8434624" y="4671479"/>
            <a:ext cx="2676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I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Motor Vehicles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830269F-A697-42CB-A010-F1DA6DFAADB7}"/>
              </a:ext>
            </a:extLst>
          </p:cNvPr>
          <p:cNvSpPr txBox="1">
            <a:spLocks/>
          </p:cNvSpPr>
          <p:nvPr/>
        </p:nvSpPr>
        <p:spPr>
          <a:xfrm>
            <a:off x="838200" y="1809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0060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Scope &amp; Focus</a:t>
            </a:r>
          </a:p>
        </p:txBody>
      </p:sp>
    </p:spTree>
    <p:extLst>
      <p:ext uri="{BB962C8B-B14F-4D97-AF65-F5344CB8AC3E}">
        <p14:creationId xmlns:p14="http://schemas.microsoft.com/office/powerpoint/2010/main" val="707552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9492-4E1F-4B94-8318-A1E98A69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42"/>
            <a:ext cx="10515600" cy="1325563"/>
          </a:xfrm>
        </p:spPr>
        <p:txBody>
          <a:bodyPr>
            <a:noAutofit/>
          </a:bodyPr>
          <a:lstStyle/>
          <a:p>
            <a:r>
              <a:rPr lang="en-US" sz="4900" dirty="0"/>
              <a:t>What can VTS do for you?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2983E396-6774-450D-871C-0136BC68DCF0}"/>
              </a:ext>
            </a:extLst>
          </p:cNvPr>
          <p:cNvSpPr>
            <a:spLocks/>
          </p:cNvSpPr>
          <p:nvPr/>
        </p:nvSpPr>
        <p:spPr>
          <a:xfrm rot="5400000">
            <a:off x="2780859" y="2465243"/>
            <a:ext cx="2462213" cy="1872412"/>
          </a:xfrm>
          <a:prstGeom prst="homePlate">
            <a:avLst>
              <a:gd name="adj" fmla="val 39286"/>
            </a:avLst>
          </a:prstGeom>
          <a:solidFill>
            <a:srgbClr val="015E88"/>
          </a:solidFill>
          <a:ln w="38100">
            <a:solidFill>
              <a:srgbClr val="015E8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US" dirty="0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05811AB3-FB0C-4DBE-9CAE-B5455844DFDB}"/>
              </a:ext>
            </a:extLst>
          </p:cNvPr>
          <p:cNvSpPr/>
          <p:nvPr/>
        </p:nvSpPr>
        <p:spPr>
          <a:xfrm rot="5400000">
            <a:off x="702947" y="2457851"/>
            <a:ext cx="2462213" cy="1872411"/>
          </a:xfrm>
          <a:prstGeom prst="homePlate">
            <a:avLst>
              <a:gd name="adj" fmla="val 39859"/>
            </a:avLst>
          </a:prstGeom>
          <a:solidFill>
            <a:srgbClr val="002F7D"/>
          </a:solidFill>
          <a:ln w="38100">
            <a:solidFill>
              <a:srgbClr val="002F7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33D64DD8-BE9C-4A9E-A930-45140D4E82E9}"/>
              </a:ext>
            </a:extLst>
          </p:cNvPr>
          <p:cNvSpPr/>
          <p:nvPr/>
        </p:nvSpPr>
        <p:spPr>
          <a:xfrm rot="5400000">
            <a:off x="4868414" y="2465245"/>
            <a:ext cx="2462214" cy="1872406"/>
          </a:xfrm>
          <a:prstGeom prst="homePlate">
            <a:avLst>
              <a:gd name="adj" fmla="val 39859"/>
            </a:avLst>
          </a:prstGeom>
          <a:solidFill>
            <a:schemeClr val="accent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01BACF-4B24-496F-9D45-CD284D75A582}"/>
              </a:ext>
            </a:extLst>
          </p:cNvPr>
          <p:cNvSpPr txBox="1"/>
          <p:nvPr/>
        </p:nvSpPr>
        <p:spPr>
          <a:xfrm>
            <a:off x="694790" y="2936557"/>
            <a:ext cx="24688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Conferences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134954-BA3E-4D47-98C9-CE60B8AF56C1}"/>
              </a:ext>
            </a:extLst>
          </p:cNvPr>
          <p:cNvSpPr txBox="1"/>
          <p:nvPr/>
        </p:nvSpPr>
        <p:spPr>
          <a:xfrm>
            <a:off x="4858040" y="2929489"/>
            <a:ext cx="24688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Awards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6D1AF7-13E1-4550-B9D4-13273E1D0B6B}"/>
              </a:ext>
            </a:extLst>
          </p:cNvPr>
          <p:cNvSpPr txBox="1"/>
          <p:nvPr/>
        </p:nvSpPr>
        <p:spPr>
          <a:xfrm>
            <a:off x="2773767" y="2936967"/>
            <a:ext cx="24688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Publications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43CB69D5-32A1-42C4-BF39-21EAC31537B1}"/>
              </a:ext>
            </a:extLst>
          </p:cNvPr>
          <p:cNvSpPr>
            <a:spLocks/>
          </p:cNvSpPr>
          <p:nvPr/>
        </p:nvSpPr>
        <p:spPr>
          <a:xfrm rot="5400000">
            <a:off x="6959794" y="2465246"/>
            <a:ext cx="2447427" cy="1872406"/>
          </a:xfrm>
          <a:prstGeom prst="homePlate">
            <a:avLst>
              <a:gd name="adj" fmla="val 39286"/>
            </a:avLst>
          </a:prstGeom>
          <a:solidFill>
            <a:srgbClr val="015E88"/>
          </a:solidFill>
          <a:ln w="38100">
            <a:solidFill>
              <a:srgbClr val="015E8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US" dirty="0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294CFEAA-77FB-42BA-8A0C-BB2406DD6370}"/>
              </a:ext>
            </a:extLst>
          </p:cNvPr>
          <p:cNvSpPr/>
          <p:nvPr/>
        </p:nvSpPr>
        <p:spPr>
          <a:xfrm rot="5400000">
            <a:off x="9030713" y="2446939"/>
            <a:ext cx="2447428" cy="1879450"/>
          </a:xfrm>
          <a:prstGeom prst="homePlate">
            <a:avLst>
              <a:gd name="adj" fmla="val 39859"/>
            </a:avLst>
          </a:prstGeom>
          <a:solidFill>
            <a:srgbClr val="002F7D"/>
          </a:solidFill>
          <a:ln w="38100">
            <a:solidFill>
              <a:srgbClr val="002F7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102844-BA28-46B9-881F-76D52A3E097E}"/>
              </a:ext>
            </a:extLst>
          </p:cNvPr>
          <p:cNvSpPr txBox="1"/>
          <p:nvPr/>
        </p:nvSpPr>
        <p:spPr>
          <a:xfrm>
            <a:off x="6949067" y="2931721"/>
            <a:ext cx="24688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Standards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566898-697D-4D7E-9B66-8F214B1B24D4}"/>
              </a:ext>
            </a:extLst>
          </p:cNvPr>
          <p:cNvSpPr txBox="1"/>
          <p:nvPr/>
        </p:nvSpPr>
        <p:spPr>
          <a:xfrm>
            <a:off x="9019987" y="2938288"/>
            <a:ext cx="24688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488564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9492-4E1F-4B94-8318-A1E98A69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42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/>
              <a:t>Conferences - VTC</a:t>
            </a:r>
          </a:p>
        </p:txBody>
      </p:sp>
      <p:sp>
        <p:nvSpPr>
          <p:cNvPr id="6" name="TextBox 31">
            <a:extLst>
              <a:ext uri="{FF2B5EF4-FFF2-40B4-BE49-F238E27FC236}">
                <a16:creationId xmlns:a16="http://schemas.microsoft.com/office/drawing/2014/main" id="{5FD230F1-40A8-4BC5-9C31-3130100D9733}"/>
              </a:ext>
            </a:extLst>
          </p:cNvPr>
          <p:cNvSpPr txBox="1"/>
          <p:nvPr/>
        </p:nvSpPr>
        <p:spPr>
          <a:xfrm>
            <a:off x="6324233" y="2357984"/>
            <a:ext cx="5126739" cy="303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7000"/>
              </a:lnSpc>
            </a:pPr>
            <a:r>
              <a:rPr lang="en-I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Vehicular Technology Conference (VTC)</a:t>
            </a:r>
            <a:endParaRPr lang="en-IE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IE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Biannual Flagship Conference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Founded in 1950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500 to 700 attendees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IE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edition: VTC2024-Fall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668ADD-5870-40B7-94C6-C9B610C18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9044" y="1847087"/>
            <a:ext cx="4357268" cy="3652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79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9492-4E1F-4B94-8318-A1E98A69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42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/>
              <a:t>Conferences – VPPC, WAC, JRC</a:t>
            </a:r>
          </a:p>
        </p:txBody>
      </p:sp>
      <p:sp>
        <p:nvSpPr>
          <p:cNvPr id="6" name="TextBox 31">
            <a:extLst>
              <a:ext uri="{FF2B5EF4-FFF2-40B4-BE49-F238E27FC236}">
                <a16:creationId xmlns:a16="http://schemas.microsoft.com/office/drawing/2014/main" id="{5FD230F1-40A8-4BC5-9C31-3130100D9733}"/>
              </a:ext>
            </a:extLst>
          </p:cNvPr>
          <p:cNvSpPr txBox="1"/>
          <p:nvPr/>
        </p:nvSpPr>
        <p:spPr>
          <a:xfrm>
            <a:off x="6652925" y="1874727"/>
            <a:ext cx="44313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Vehicular Power &amp; Propulsion Conference</a:t>
            </a:r>
          </a:p>
          <a:p>
            <a:pPr lvl="0"/>
            <a:endParaRPr lang="en-IE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Wireless Africa</a:t>
            </a:r>
          </a:p>
          <a:p>
            <a:pPr lvl="0"/>
            <a:endParaRPr lang="en-IE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Joint Rail Conference (co-sponsored with ASME)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67013D4-26E3-4AB3-965B-BC4A57ABD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190" y="1846894"/>
            <a:ext cx="5625258" cy="3164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8021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9492-4E1F-4B94-8318-A1E98A69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42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/>
              <a:t>Publications</a:t>
            </a:r>
          </a:p>
        </p:txBody>
      </p:sp>
      <p:sp>
        <p:nvSpPr>
          <p:cNvPr id="6" name="TextBox 31">
            <a:extLst>
              <a:ext uri="{FF2B5EF4-FFF2-40B4-BE49-F238E27FC236}">
                <a16:creationId xmlns:a16="http://schemas.microsoft.com/office/drawing/2014/main" id="{5FD230F1-40A8-4BC5-9C31-3130100D9733}"/>
              </a:ext>
            </a:extLst>
          </p:cNvPr>
          <p:cNvSpPr txBox="1"/>
          <p:nvPr/>
        </p:nvSpPr>
        <p:spPr>
          <a:xfrm>
            <a:off x="997575" y="1506505"/>
            <a:ext cx="2824251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7000"/>
              </a:lnSpc>
            </a:pPr>
            <a:r>
              <a:rPr lang="en-I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Vehicular Technology Magazine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2FDA791D-476A-4ACD-BA83-05D51F6C06DC}"/>
              </a:ext>
            </a:extLst>
          </p:cNvPr>
          <p:cNvSpPr>
            <a:spLocks/>
          </p:cNvSpPr>
          <p:nvPr/>
        </p:nvSpPr>
        <p:spPr>
          <a:xfrm rot="5400000">
            <a:off x="4144342" y="2955733"/>
            <a:ext cx="3903315" cy="2824251"/>
          </a:xfrm>
          <a:prstGeom prst="homePlate">
            <a:avLst>
              <a:gd name="adj" fmla="val 39286"/>
            </a:avLst>
          </a:prstGeom>
          <a:solidFill>
            <a:srgbClr val="015E88"/>
          </a:solidFill>
          <a:ln w="38100">
            <a:solidFill>
              <a:srgbClr val="015E8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US" dirty="0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F99E2D3D-ABA5-4FFD-9117-BECD9A5FF2AA}"/>
              </a:ext>
            </a:extLst>
          </p:cNvPr>
          <p:cNvSpPr/>
          <p:nvPr/>
        </p:nvSpPr>
        <p:spPr>
          <a:xfrm rot="5400000">
            <a:off x="458043" y="2955734"/>
            <a:ext cx="3903315" cy="2824249"/>
          </a:xfrm>
          <a:prstGeom prst="homePlate">
            <a:avLst>
              <a:gd name="adj" fmla="val 39859"/>
            </a:avLst>
          </a:prstGeom>
          <a:solidFill>
            <a:srgbClr val="002F7D"/>
          </a:solidFill>
          <a:ln w="38100">
            <a:solidFill>
              <a:srgbClr val="002F7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33E4C57C-992C-48BC-AE64-327576FFB9BF}"/>
              </a:ext>
            </a:extLst>
          </p:cNvPr>
          <p:cNvSpPr/>
          <p:nvPr/>
        </p:nvSpPr>
        <p:spPr>
          <a:xfrm rot="5400000">
            <a:off x="7830640" y="2955734"/>
            <a:ext cx="3903315" cy="2824249"/>
          </a:xfrm>
          <a:prstGeom prst="homePlate">
            <a:avLst>
              <a:gd name="adj" fmla="val 39859"/>
            </a:avLst>
          </a:prstGeom>
          <a:solidFill>
            <a:schemeClr val="accent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US"/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3A1BCF3F-79CF-4C15-9C23-16D5E1CE055C}"/>
              </a:ext>
            </a:extLst>
          </p:cNvPr>
          <p:cNvSpPr txBox="1"/>
          <p:nvPr/>
        </p:nvSpPr>
        <p:spPr>
          <a:xfrm>
            <a:off x="4683873" y="1506504"/>
            <a:ext cx="2824251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7000"/>
              </a:lnSpc>
            </a:pPr>
            <a:r>
              <a:rPr lang="en-I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Transactions on Vehicular Technology</a:t>
            </a:r>
          </a:p>
        </p:txBody>
      </p:sp>
      <p:sp>
        <p:nvSpPr>
          <p:cNvPr id="14" name="TextBox 31">
            <a:extLst>
              <a:ext uri="{FF2B5EF4-FFF2-40B4-BE49-F238E27FC236}">
                <a16:creationId xmlns:a16="http://schemas.microsoft.com/office/drawing/2014/main" id="{79CB6B45-D93E-4A54-8873-8C697E446625}"/>
              </a:ext>
            </a:extLst>
          </p:cNvPr>
          <p:cNvSpPr txBox="1"/>
          <p:nvPr/>
        </p:nvSpPr>
        <p:spPr>
          <a:xfrm>
            <a:off x="8370171" y="1506503"/>
            <a:ext cx="2824251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7000"/>
              </a:lnSpc>
            </a:pPr>
            <a:r>
              <a:rPr lang="en-I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Open Journal on Vehicular Technology</a:t>
            </a:r>
          </a:p>
        </p:txBody>
      </p:sp>
      <p:sp>
        <p:nvSpPr>
          <p:cNvPr id="15" name="TextBox 31">
            <a:extLst>
              <a:ext uri="{FF2B5EF4-FFF2-40B4-BE49-F238E27FC236}">
                <a16:creationId xmlns:a16="http://schemas.microsoft.com/office/drawing/2014/main" id="{D332992E-2DD3-4912-A366-30445E973F72}"/>
              </a:ext>
            </a:extLst>
          </p:cNvPr>
          <p:cNvSpPr txBox="1"/>
          <p:nvPr/>
        </p:nvSpPr>
        <p:spPr>
          <a:xfrm>
            <a:off x="997575" y="2513022"/>
            <a:ext cx="2824251" cy="2053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printed copy sent to all VTS Members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Impact Factor of 11.7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Published quarterly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Easy online access with </a:t>
            </a:r>
            <a:r>
              <a:rPr lang="en-IE" sz="20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PageRaft</a:t>
            </a:r>
            <a:endParaRPr lang="en-IE" sz="200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31">
            <a:extLst>
              <a:ext uri="{FF2B5EF4-FFF2-40B4-BE49-F238E27FC236}">
                <a16:creationId xmlns:a16="http://schemas.microsoft.com/office/drawing/2014/main" id="{A8DA3D3A-B2E5-4500-A171-CB803A090710}"/>
              </a:ext>
            </a:extLst>
          </p:cNvPr>
          <p:cNvSpPr txBox="1"/>
          <p:nvPr/>
        </p:nvSpPr>
        <p:spPr>
          <a:xfrm>
            <a:off x="4683873" y="2513022"/>
            <a:ext cx="2741055" cy="3042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Monthly issues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Impact Factor of 6.8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5,600 paper submissions annually</a:t>
            </a:r>
            <a:endParaRPr lang="en-IE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12,000 publication pages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New technical area - </a:t>
            </a:r>
            <a:r>
              <a:rPr lang="en-US" i="0" dirty="0">
                <a:solidFill>
                  <a:schemeClr val="bg1"/>
                </a:solidFill>
                <a:effectLst/>
                <a:latin typeface="+mj-lt"/>
              </a:rPr>
              <a:t>Connected and Autonomous Vehicles Systems</a:t>
            </a:r>
            <a:endParaRPr lang="en-IE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31">
            <a:extLst>
              <a:ext uri="{FF2B5EF4-FFF2-40B4-BE49-F238E27FC236}">
                <a16:creationId xmlns:a16="http://schemas.microsoft.com/office/drawing/2014/main" id="{87393DB3-FFBB-47E4-A927-B9B197D9D472}"/>
              </a:ext>
            </a:extLst>
          </p:cNvPr>
          <p:cNvSpPr txBox="1"/>
          <p:nvPr/>
        </p:nvSpPr>
        <p:spPr>
          <a:xfrm>
            <a:off x="8370171" y="2513022"/>
            <a:ext cx="2824251" cy="2450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Submission-to-publication: 10 weeks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Impact Factor of 6.4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Focus on emerging technical areas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Accelerated track with discounts for VTC papers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New best paper award</a:t>
            </a:r>
          </a:p>
        </p:txBody>
      </p:sp>
    </p:spTree>
    <p:extLst>
      <p:ext uri="{BB962C8B-B14F-4D97-AF65-F5344CB8AC3E}">
        <p14:creationId xmlns:p14="http://schemas.microsoft.com/office/powerpoint/2010/main" val="1169930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9492-4E1F-4B94-8318-A1E98A69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42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/>
              <a:t>Other Co-Sponsored Publications</a:t>
            </a:r>
          </a:p>
        </p:txBody>
      </p:sp>
      <p:sp>
        <p:nvSpPr>
          <p:cNvPr id="6" name="TextBox 31">
            <a:extLst>
              <a:ext uri="{FF2B5EF4-FFF2-40B4-BE49-F238E27FC236}">
                <a16:creationId xmlns:a16="http://schemas.microsoft.com/office/drawing/2014/main" id="{5FD230F1-40A8-4BC5-9C31-3130100D9733}"/>
              </a:ext>
            </a:extLst>
          </p:cNvPr>
          <p:cNvSpPr txBox="1"/>
          <p:nvPr/>
        </p:nvSpPr>
        <p:spPr>
          <a:xfrm>
            <a:off x="838200" y="1347988"/>
            <a:ext cx="5257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IEEE Transactions on Big Data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IEEE Wireless Communications Letters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IEEE Network Letters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IEEE Transactions on Transportation Electrification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IEEE Access – VT Section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IEEE Transactions on Intelligent Vehicles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E060BA-0879-4CA7-A998-2752E1478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2" y="5678678"/>
            <a:ext cx="1778173" cy="1002806"/>
          </a:xfrm>
          <a:prstGeom prst="rect">
            <a:avLst/>
          </a:prstGeom>
        </p:spPr>
      </p:pic>
      <p:sp>
        <p:nvSpPr>
          <p:cNvPr id="10" name="TextBox 31">
            <a:extLst>
              <a:ext uri="{FF2B5EF4-FFF2-40B4-BE49-F238E27FC236}">
                <a16:creationId xmlns:a16="http://schemas.microsoft.com/office/drawing/2014/main" id="{82E2CB81-CAD8-40FA-9671-8ABBE7A5BE6E}"/>
              </a:ext>
            </a:extLst>
          </p:cNvPr>
          <p:cNvSpPr txBox="1"/>
          <p:nvPr/>
        </p:nvSpPr>
        <p:spPr>
          <a:xfrm>
            <a:off x="5977127" y="1347988"/>
            <a:ext cx="50422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IEEE Communication Standards Magazine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IEEE Transactions on Green Communications and Networking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IEEE Transactions on Machine Learning in Communications and Networking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IEEE Transactions on Radar Systems</a:t>
            </a:r>
            <a:endParaRPr lang="en-IE" sz="28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965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</TotalTime>
  <Words>618</Words>
  <Application>Microsoft Office PowerPoint</Application>
  <PresentationFormat>Widescreen</PresentationFormat>
  <Paragraphs>162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Name of Speech</vt:lpstr>
      <vt:lpstr>Acknowledgement</vt:lpstr>
      <vt:lpstr>About the Vehicular Technology Society</vt:lpstr>
      <vt:lpstr>PowerPoint Presentation</vt:lpstr>
      <vt:lpstr>What can VTS do for you?</vt:lpstr>
      <vt:lpstr>Conferences - VTC</vt:lpstr>
      <vt:lpstr>Conferences – VPPC, WAC, JRC</vt:lpstr>
      <vt:lpstr>Publications</vt:lpstr>
      <vt:lpstr>Other Co-Sponsored Publications</vt:lpstr>
      <vt:lpstr>Distinguished Lecturers &amp; Speakers Program</vt:lpstr>
      <vt:lpstr>Awards</vt:lpstr>
      <vt:lpstr>Standards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Katie Colon</cp:lastModifiedBy>
  <cp:revision>14</cp:revision>
  <dcterms:created xsi:type="dcterms:W3CDTF">2022-03-04T20:53:49Z</dcterms:created>
  <dcterms:modified xsi:type="dcterms:W3CDTF">2024-04-25T21:53:13Z</dcterms:modified>
</cp:coreProperties>
</file>