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6" r:id="rId3"/>
    <p:sldMasterId id="2147483677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</p:sldIdLst>
  <p:sldSz cy="6858000" cx="12192000"/>
  <p:notesSz cx="6858000" cy="9144000"/>
  <p:embeddedFontLst>
    <p:embeddedFont>
      <p:font typeface="Play"/>
      <p:regular r:id="rId71"/>
      <p:bold r:id="rId72"/>
    </p:embeddedFont>
    <p:embeddedFont>
      <p:font typeface="Poppins"/>
      <p:regular r:id="rId73"/>
      <p:bold r:id="rId74"/>
      <p:italic r:id="rId75"/>
      <p:boldItalic r:id="rId7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font" Target="fonts/Poppins-regular.fntdata"/><Relationship Id="rId72" Type="http://schemas.openxmlformats.org/officeDocument/2006/relationships/font" Target="fonts/Play-bold.fntdata"/><Relationship Id="rId31" Type="http://schemas.openxmlformats.org/officeDocument/2006/relationships/slide" Target="slides/slide26.xml"/><Relationship Id="rId75" Type="http://schemas.openxmlformats.org/officeDocument/2006/relationships/font" Target="fonts/Poppins-italic.fntdata"/><Relationship Id="rId30" Type="http://schemas.openxmlformats.org/officeDocument/2006/relationships/slide" Target="slides/slide25.xml"/><Relationship Id="rId74" Type="http://schemas.openxmlformats.org/officeDocument/2006/relationships/font" Target="fonts/Poppins-bold.fntdata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76" Type="http://schemas.openxmlformats.org/officeDocument/2006/relationships/font" Target="fonts/Poppins-boldItalic.fntdata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71" Type="http://schemas.openxmlformats.org/officeDocument/2006/relationships/font" Target="fonts/Play-regular.fntdata"/><Relationship Id="rId70" Type="http://schemas.openxmlformats.org/officeDocument/2006/relationships/slide" Target="slides/slide65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2f962c10837_0_19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2f962c10837_0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2f962c10837_0_19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2f962c10837_0_1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2f962c10837_0_20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2f962c10837_0_2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2f962c10837_0_22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2f962c10837_0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2f962c10837_0_2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2f962c10837_0_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2f962c10837_0_24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2f962c10837_0_2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2f962c10837_0_24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2f962c10837_0_2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2f962c10837_0_26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2f962c10837_0_2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2f962c10837_0_27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2f962c10837_0_2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2f962c10837_0_28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2f962c10837_0_2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2f962c10837_0_26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2f962c10837_0_2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2f962c10837_0_29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2f962c10837_0_2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2f962c10837_0_3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2f962c10837_0_3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2f962c10837_0_32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2f962c10837_0_3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2f962c10837_0_34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2f962c10837_0_3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2f962c10837_0_35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2f962c10837_0_3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2f962c10837_0_36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2f962c10837_0_3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2f962c10837_0_38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2f962c10837_0_3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2f962c10837_0_40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2f962c10837_0_4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f928c59fca_0_3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2f928c59fca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2f962c10837_0_4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2f962c10837_0_4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309b0c4b34a_0_1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309b0c4b34a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2f962c10837_0_42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2f962c10837_0_4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309b0c4b34a_0_3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" name="Google Shape;498;g309b0c4b34a_0_37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309b0c4b34a_0_3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3" name="Google Shape;503;g309b0c4b34a_0_37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309b0c4b34a_0_38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309b0c4b34a_0_3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309b0c4b34a_0_3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6" name="Google Shape;516;g309b0c4b34a_0_38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309b0c4b34a_0_3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g309b0c4b34a_0_39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309b0c4b34a_0_40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309b0c4b34a_0_4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309b0c4b34a_0_40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309b0c4b34a_0_4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f928c59fca_0_4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2f928c59fca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309b0c4b34a_0_4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309b0c4b34a_0_4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309b0c4b34a_0_4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309b0c4b34a_0_4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309b0c4b34a_0_42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309b0c4b34a_0_4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309b0c4b34a_0_43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Google Shape;566;g309b0c4b34a_0_4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309b0c4b34a_0_43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309b0c4b34a_0_4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309b0c4b34a_0_44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309b0c4b34a_0_4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309b0c4b34a_0_45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309b0c4b34a_0_4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309b0c4b34a_0_45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309b0c4b34a_0_4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309b0c4b34a_0_46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309b0c4b34a_0_4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309b0c4b34a_0_46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g309b0c4b34a_0_4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2f928c59fca_0_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2f928c59fca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309b0c4b34a_0_47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309b0c4b34a_0_4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309b0c4b34a_0_47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309b0c4b34a_0_4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309b0c4b34a_0_4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9" name="Google Shape;629;g309b0c4b34a_0_48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309b0c4b34a_0_49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309b0c4b34a_0_4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309b0c4b34a_0_49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309b0c4b34a_0_4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309b0c4b34a_0_50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309b0c4b34a_0_5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309b0c4b34a_0_5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309b0c4b34a_0_5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g309b0c4b34a_0_51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7" name="Google Shape;667;g309b0c4b34a_0_5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309b0c4b34a_0_52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6" name="Google Shape;676;g309b0c4b34a_0_5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309b0c4b34a_0_53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309b0c4b34a_0_5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f962c10837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g2f962c10837_0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309b0c4b34a_0_54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309b0c4b34a_0_5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309b0c4b34a_0_54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0" name="Google Shape;700;g309b0c4b34a_0_5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g309b0c4b34a_0_55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9" name="Google Shape;709;g309b0c4b34a_0_5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309b0c4b34a_0_56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8" name="Google Shape;718;g309b0c4b34a_0_5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309b0c4b34a_0_56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309b0c4b34a_0_5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309b0c4b34a_0_5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3" name="Google Shape;733;g309b0c4b34a_0_57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f962c10837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g2f962c10837_0_17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2f962c10837_0_18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2f962c10837_0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f962c10837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g2f962c10837_0_17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8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9.png"/><Relationship Id="rId3" Type="http://schemas.openxmlformats.org/officeDocument/2006/relationships/image" Target="../media/image7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7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7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png"/><Relationship Id="rId3" Type="http://schemas.openxmlformats.org/officeDocument/2006/relationships/image" Target="../media/image7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7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2.png"/><Relationship Id="rId3" Type="http://schemas.openxmlformats.org/officeDocument/2006/relationships/image" Target="../media/image20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Relationship Id="rId3" Type="http://schemas.openxmlformats.org/officeDocument/2006/relationships/image" Target="../media/image20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20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Relationship Id="rId3" Type="http://schemas.openxmlformats.org/officeDocument/2006/relationships/image" Target="../media/image14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5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5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8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9.png"/><Relationship Id="rId3" Type="http://schemas.openxmlformats.org/officeDocument/2006/relationships/image" Target="../media/image7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7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7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2.png"/><Relationship Id="rId3" Type="http://schemas.openxmlformats.org/officeDocument/2006/relationships/image" Target="../media/image20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20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0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14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lue background with a blue triangle&#10;&#10;Description automatically generated" id="12" name="Google Shape;12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" name="Google Shape;16;p2"/>
          <p:cNvSpPr txBox="1"/>
          <p:nvPr>
            <p:ph type="ctrTitle"/>
          </p:nvPr>
        </p:nvSpPr>
        <p:spPr>
          <a:xfrm>
            <a:off x="4038600" y="1110457"/>
            <a:ext cx="7465594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lay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4038600" y="3590132"/>
            <a:ext cx="7465594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FBFBF"/>
              </a:buClr>
              <a:buSzPts val="2400"/>
              <a:buNone/>
              <a:defRPr sz="2400">
                <a:solidFill>
                  <a:srgbClr val="BFBFBF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Picture with Caption">
  <p:cSld name="8_Picture with Caption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street with cars on it&#10;&#10;Description automatically generated" id="98" name="Google Shape;98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11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1" name="Google Shape;101;p11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02" name="Google Shape;102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5" name="Google Shape;105;p11"/>
          <p:cNvSpPr txBox="1"/>
          <p:nvPr/>
        </p:nvSpPr>
        <p:spPr>
          <a:xfrm>
            <a:off x="4038599" y="634841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rPr>
              <a:t>Vehicular Technology History</a:t>
            </a:r>
            <a:endParaRPr b="0" i="0" sz="1200" u="none" cap="none" strike="noStrike">
              <a:solidFill>
                <a:srgbClr val="75757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Picture with Caption">
  <p:cSld name="1_Picture with Caption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street with cars on it&#10;&#10;Description automatically generated" id="107" name="Google Shape;107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12"/>
          <p:cNvSpPr/>
          <p:nvPr>
            <p:ph idx="2" type="pic"/>
          </p:nvPr>
        </p:nvSpPr>
        <p:spPr>
          <a:xfrm>
            <a:off x="5183188" y="987425"/>
            <a:ext cx="3076294" cy="2441575"/>
          </a:xfrm>
          <a:prstGeom prst="rect">
            <a:avLst/>
          </a:prstGeom>
          <a:noFill/>
          <a:ln>
            <a:noFill/>
          </a:ln>
        </p:spPr>
      </p:sp>
      <p:sp>
        <p:nvSpPr>
          <p:cNvPr id="110" name="Google Shape;110;p12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600"/>
              <a:buNone/>
              <a:defRPr sz="1600">
                <a:solidFill>
                  <a:srgbClr val="595959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11" name="Google Shape;111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4" name="Google Shape;114;p12"/>
          <p:cNvSpPr/>
          <p:nvPr>
            <p:ph idx="3" type="pic"/>
          </p:nvPr>
        </p:nvSpPr>
        <p:spPr>
          <a:xfrm>
            <a:off x="8444053" y="987425"/>
            <a:ext cx="3076294" cy="2441575"/>
          </a:xfrm>
          <a:prstGeom prst="rect">
            <a:avLst/>
          </a:prstGeom>
          <a:noFill/>
          <a:ln>
            <a:noFill/>
          </a:ln>
        </p:spPr>
      </p:sp>
      <p:sp>
        <p:nvSpPr>
          <p:cNvPr id="115" name="Google Shape;115;p12"/>
          <p:cNvSpPr/>
          <p:nvPr>
            <p:ph idx="4" type="pic"/>
          </p:nvPr>
        </p:nvSpPr>
        <p:spPr>
          <a:xfrm>
            <a:off x="5183188" y="3620060"/>
            <a:ext cx="3076294" cy="2441575"/>
          </a:xfrm>
          <a:prstGeom prst="rect">
            <a:avLst/>
          </a:prstGeom>
          <a:noFill/>
          <a:ln>
            <a:noFill/>
          </a:ln>
        </p:spPr>
      </p:sp>
      <p:sp>
        <p:nvSpPr>
          <p:cNvPr id="116" name="Google Shape;116;p12"/>
          <p:cNvSpPr/>
          <p:nvPr>
            <p:ph idx="5" type="pic"/>
          </p:nvPr>
        </p:nvSpPr>
        <p:spPr>
          <a:xfrm>
            <a:off x="8444053" y="3620060"/>
            <a:ext cx="3076294" cy="244157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Picture with Caption">
  <p:cSld name="4_Picture with Caption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screenshot of a video game&#10;&#10;Description automatically generated" id="118" name="Google Shape;118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3"/>
          <p:cNvSpPr txBox="1"/>
          <p:nvPr>
            <p:ph type="title"/>
          </p:nvPr>
        </p:nvSpPr>
        <p:spPr>
          <a:xfrm>
            <a:off x="839788" y="457200"/>
            <a:ext cx="6284165" cy="67832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"/>
              <a:buNone/>
              <a:defRPr sz="3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13"/>
          <p:cNvSpPr/>
          <p:nvPr>
            <p:ph idx="2" type="pic"/>
          </p:nvPr>
        </p:nvSpPr>
        <p:spPr>
          <a:xfrm>
            <a:off x="838200" y="1430246"/>
            <a:ext cx="5136968" cy="2932578"/>
          </a:xfrm>
          <a:prstGeom prst="rect">
            <a:avLst/>
          </a:prstGeom>
          <a:noFill/>
          <a:ln>
            <a:noFill/>
          </a:ln>
        </p:spPr>
      </p:sp>
      <p:sp>
        <p:nvSpPr>
          <p:cNvPr id="121" name="Google Shape;121;p13"/>
          <p:cNvSpPr txBox="1"/>
          <p:nvPr>
            <p:ph idx="1" type="body"/>
          </p:nvPr>
        </p:nvSpPr>
        <p:spPr>
          <a:xfrm>
            <a:off x="839788" y="4554070"/>
            <a:ext cx="5136969" cy="1507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600"/>
              <a:buNone/>
              <a:defRPr sz="1600">
                <a:solidFill>
                  <a:srgbClr val="595959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22" name="Google Shape;122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5" name="Google Shape;125;p13"/>
          <p:cNvSpPr/>
          <p:nvPr>
            <p:ph idx="3" type="pic"/>
          </p:nvPr>
        </p:nvSpPr>
        <p:spPr>
          <a:xfrm>
            <a:off x="6215245" y="1430246"/>
            <a:ext cx="5136968" cy="2932578"/>
          </a:xfrm>
          <a:prstGeom prst="rect">
            <a:avLst/>
          </a:prstGeom>
          <a:noFill/>
          <a:ln>
            <a:noFill/>
          </a:ln>
        </p:spPr>
      </p:sp>
      <p:sp>
        <p:nvSpPr>
          <p:cNvPr id="126" name="Google Shape;126;p13"/>
          <p:cNvSpPr txBox="1"/>
          <p:nvPr>
            <p:ph idx="4" type="body"/>
          </p:nvPr>
        </p:nvSpPr>
        <p:spPr>
          <a:xfrm>
            <a:off x="6216833" y="4554070"/>
            <a:ext cx="5136969" cy="1507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600"/>
              <a:buNone/>
              <a:defRPr sz="1600">
                <a:solidFill>
                  <a:srgbClr val="595959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Picture with Caption">
  <p:cSld name="9_Picture with Caption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lue screen shot of a road with cars&#10;&#10;Description automatically generated" id="133" name="Google Shape;133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5"/>
          <p:cNvSpPr/>
          <p:nvPr>
            <p:ph idx="2" type="pic"/>
          </p:nvPr>
        </p:nvSpPr>
        <p:spPr>
          <a:xfrm>
            <a:off x="838200" y="1314824"/>
            <a:ext cx="10517100" cy="4546200"/>
          </a:xfrm>
          <a:prstGeom prst="rect">
            <a:avLst/>
          </a:prstGeom>
          <a:noFill/>
          <a:ln>
            <a:noFill/>
          </a:ln>
        </p:spPr>
      </p:sp>
      <p:sp>
        <p:nvSpPr>
          <p:cNvPr id="135" name="Google Shape;135;p15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15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1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white and black logo&#10;&#10;Description automatically generated" id="138" name="Google Shape;13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84760" y="6064493"/>
            <a:ext cx="1232430" cy="694105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5"/>
          <p:cNvSpPr txBox="1"/>
          <p:nvPr>
            <p:ph type="title"/>
          </p:nvPr>
        </p:nvSpPr>
        <p:spPr>
          <a:xfrm>
            <a:off x="839788" y="457200"/>
            <a:ext cx="6284100" cy="67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"/>
              <a:buNone/>
              <a:defRPr sz="3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lue background with a blue triangle&#10;&#10;Description automatically generated" id="147" name="Google Shape;147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7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17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1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1" name="Google Shape;151;p17"/>
          <p:cNvSpPr txBox="1"/>
          <p:nvPr>
            <p:ph type="ctrTitle"/>
          </p:nvPr>
        </p:nvSpPr>
        <p:spPr>
          <a:xfrm>
            <a:off x="4038600" y="1110457"/>
            <a:ext cx="74655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lay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17"/>
          <p:cNvSpPr txBox="1"/>
          <p:nvPr>
            <p:ph idx="1" type="subTitle"/>
          </p:nvPr>
        </p:nvSpPr>
        <p:spPr>
          <a:xfrm>
            <a:off x="4038600" y="3590132"/>
            <a:ext cx="74655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FBFBF"/>
              </a:buClr>
              <a:buSzPts val="2400"/>
              <a:buNone/>
              <a:defRPr sz="2400">
                <a:solidFill>
                  <a:srgbClr val="BFBFBF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lue and white image of a city street&#10;&#10;Description automatically generated" id="154" name="Google Shape;154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8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3200"/>
              <a:buFont typeface="Play"/>
              <a:buNone/>
              <a:defRPr sz="3200">
                <a:solidFill>
                  <a:srgbClr val="D8D8D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18"/>
          <p:cNvSpPr/>
          <p:nvPr>
            <p:ph idx="2" type="pic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157" name="Google Shape;157;p18"/>
          <p:cNvSpPr txBox="1"/>
          <p:nvPr>
            <p:ph idx="1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8D8D8"/>
              </a:buClr>
              <a:buSzPts val="1600"/>
              <a:buNone/>
              <a:defRPr sz="1600">
                <a:solidFill>
                  <a:srgbClr val="D8D8D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58" name="Google Shape;158;p18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p18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p1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white and black logo&#10;&#10;Description automatically generated" id="161" name="Google Shape;161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84760" y="6064493"/>
            <a:ext cx="1232430" cy="6941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Picture with Caption">
  <p:cSld name="5_Picture with Caption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cars driving on a road in a city&#10;&#10;Description automatically generated" id="163" name="Google Shape;163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19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"/>
              <a:buNone/>
              <a:defRPr sz="3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p19"/>
          <p:cNvSpPr/>
          <p:nvPr>
            <p:ph idx="2" type="pic"/>
          </p:nvPr>
        </p:nvSpPr>
        <p:spPr>
          <a:xfrm>
            <a:off x="5183188" y="987425"/>
            <a:ext cx="3076200" cy="2441700"/>
          </a:xfrm>
          <a:prstGeom prst="rect">
            <a:avLst/>
          </a:prstGeom>
          <a:noFill/>
          <a:ln>
            <a:noFill/>
          </a:ln>
        </p:spPr>
      </p:sp>
      <p:sp>
        <p:nvSpPr>
          <p:cNvPr id="166" name="Google Shape;166;p19"/>
          <p:cNvSpPr txBox="1"/>
          <p:nvPr>
            <p:ph idx="1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8D8D8"/>
              </a:buClr>
              <a:buSzPts val="1600"/>
              <a:buNone/>
              <a:defRPr sz="1600">
                <a:solidFill>
                  <a:srgbClr val="D8D8D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67" name="Google Shape;167;p19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8" name="Google Shape;168;p1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9" name="Google Shape;169;p19"/>
          <p:cNvSpPr/>
          <p:nvPr>
            <p:ph idx="3" type="pic"/>
          </p:nvPr>
        </p:nvSpPr>
        <p:spPr>
          <a:xfrm>
            <a:off x="8444053" y="987425"/>
            <a:ext cx="3076200" cy="2441700"/>
          </a:xfrm>
          <a:prstGeom prst="rect">
            <a:avLst/>
          </a:prstGeom>
          <a:noFill/>
          <a:ln>
            <a:noFill/>
          </a:ln>
        </p:spPr>
      </p:sp>
      <p:sp>
        <p:nvSpPr>
          <p:cNvPr id="170" name="Google Shape;170;p19"/>
          <p:cNvSpPr/>
          <p:nvPr>
            <p:ph idx="4" type="pic"/>
          </p:nvPr>
        </p:nvSpPr>
        <p:spPr>
          <a:xfrm>
            <a:off x="5183188" y="3620060"/>
            <a:ext cx="3076200" cy="2441700"/>
          </a:xfrm>
          <a:prstGeom prst="rect">
            <a:avLst/>
          </a:prstGeom>
          <a:noFill/>
          <a:ln>
            <a:noFill/>
          </a:ln>
        </p:spPr>
      </p:sp>
      <p:sp>
        <p:nvSpPr>
          <p:cNvPr id="171" name="Google Shape;171;p19"/>
          <p:cNvSpPr/>
          <p:nvPr>
            <p:ph idx="5" type="pic"/>
          </p:nvPr>
        </p:nvSpPr>
        <p:spPr>
          <a:xfrm>
            <a:off x="8444053" y="3620060"/>
            <a:ext cx="3076200" cy="2441700"/>
          </a:xfrm>
          <a:prstGeom prst="rect">
            <a:avLst/>
          </a:prstGeom>
          <a:noFill/>
          <a:ln>
            <a:noFill/>
          </a:ln>
        </p:spPr>
      </p:sp>
      <p:pic>
        <p:nvPicPr>
          <p:cNvPr descr="A white and black logo&#10;&#10;Description automatically generated" id="172" name="Google Shape;172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84760" y="6064493"/>
            <a:ext cx="1232430" cy="6941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Picture with Caption">
  <p:cSld name="6_Picture with Caption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rs on a street with buildings in the background&#10;&#10;Description automatically generated" id="174" name="Google Shape;174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0"/>
          <p:cNvSpPr txBox="1"/>
          <p:nvPr>
            <p:ph type="title"/>
          </p:nvPr>
        </p:nvSpPr>
        <p:spPr>
          <a:xfrm>
            <a:off x="839788" y="457200"/>
            <a:ext cx="6284100" cy="67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"/>
              <a:buNone/>
              <a:defRPr sz="3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6" name="Google Shape;176;p20"/>
          <p:cNvSpPr/>
          <p:nvPr>
            <p:ph idx="2" type="pic"/>
          </p:nvPr>
        </p:nvSpPr>
        <p:spPr>
          <a:xfrm>
            <a:off x="838200" y="1430246"/>
            <a:ext cx="5136900" cy="2932500"/>
          </a:xfrm>
          <a:prstGeom prst="rect">
            <a:avLst/>
          </a:prstGeom>
          <a:noFill/>
          <a:ln>
            <a:noFill/>
          </a:ln>
        </p:spPr>
      </p:sp>
      <p:sp>
        <p:nvSpPr>
          <p:cNvPr id="177" name="Google Shape;177;p20"/>
          <p:cNvSpPr txBox="1"/>
          <p:nvPr>
            <p:ph idx="1" type="body"/>
          </p:nvPr>
        </p:nvSpPr>
        <p:spPr>
          <a:xfrm>
            <a:off x="839788" y="4554070"/>
            <a:ext cx="5136900" cy="15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78" name="Google Shape;178;p20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p2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0" name="Google Shape;180;p2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1" name="Google Shape;181;p20"/>
          <p:cNvSpPr/>
          <p:nvPr>
            <p:ph idx="3" type="pic"/>
          </p:nvPr>
        </p:nvSpPr>
        <p:spPr>
          <a:xfrm>
            <a:off x="6215245" y="1430246"/>
            <a:ext cx="5136900" cy="2932500"/>
          </a:xfrm>
          <a:prstGeom prst="rect">
            <a:avLst/>
          </a:prstGeom>
          <a:noFill/>
          <a:ln>
            <a:noFill/>
          </a:ln>
        </p:spPr>
      </p:sp>
      <p:sp>
        <p:nvSpPr>
          <p:cNvPr id="182" name="Google Shape;182;p20"/>
          <p:cNvSpPr txBox="1"/>
          <p:nvPr>
            <p:ph idx="4" type="body"/>
          </p:nvPr>
        </p:nvSpPr>
        <p:spPr>
          <a:xfrm>
            <a:off x="6216833" y="4554070"/>
            <a:ext cx="5136900" cy="15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pic>
        <p:nvPicPr>
          <p:cNvPr descr="A white and black logo&#10;&#10;Description automatically generated" id="183" name="Google Shape;183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84760" y="6064493"/>
            <a:ext cx="1232430" cy="6941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 type="title">
  <p:cSld name="TITLE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yellow background with a black triangle&#10;&#10;Description automatically generated" id="185" name="Google Shape;185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1"/>
          <p:cNvSpPr txBox="1"/>
          <p:nvPr>
            <p:ph type="ctrTitle"/>
          </p:nvPr>
        </p:nvSpPr>
        <p:spPr>
          <a:xfrm>
            <a:off x="4038600" y="1110457"/>
            <a:ext cx="74655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7" name="Google Shape;187;p21"/>
          <p:cNvSpPr txBox="1"/>
          <p:nvPr>
            <p:ph idx="1" type="subTitle"/>
          </p:nvPr>
        </p:nvSpPr>
        <p:spPr>
          <a:xfrm>
            <a:off x="4038600" y="3590132"/>
            <a:ext cx="74655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 sz="2400">
                <a:solidFill>
                  <a:srgbClr val="3F3F3F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8" name="Google Shape;188;p21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9" name="Google Shape;189;p21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0" name="Google Shape;190;p2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lue and white image of a city street&#10;&#10;Description automatically generated" id="19" name="Google Shape;19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3200"/>
              <a:buFont typeface="Play"/>
              <a:buNone/>
              <a:defRPr sz="3200">
                <a:solidFill>
                  <a:srgbClr val="D8D8D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2" name="Google Shape;22;p3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8D8D8"/>
              </a:buClr>
              <a:buSzPts val="1600"/>
              <a:buNone/>
              <a:defRPr sz="1600">
                <a:solidFill>
                  <a:srgbClr val="D8D8D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3" name="Google Shape;23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white and black logo&#10;&#10;Description automatically generated" id="26" name="Google Shape;26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84760" y="6064493"/>
            <a:ext cx="1232430" cy="6941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Picture with Caption">
  <p:cSld name="2_Picture with Caption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yellow and black image of a city&#10;&#10;Description automatically generated" id="192" name="Google Shape;192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2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9F32"/>
              </a:buClr>
              <a:buSzPts val="3200"/>
              <a:buFont typeface="Play"/>
              <a:buNone/>
              <a:defRPr sz="3200">
                <a:solidFill>
                  <a:srgbClr val="C09F3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4" name="Google Shape;194;p22"/>
          <p:cNvSpPr/>
          <p:nvPr>
            <p:ph idx="2" type="pic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195" name="Google Shape;195;p22"/>
          <p:cNvSpPr txBox="1"/>
          <p:nvPr>
            <p:ph idx="1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96" name="Google Shape;196;p22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7" name="Google Shape;197;p22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8" name="Google Shape;198;p2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logo with a star and wings&#10;&#10;Description automatically generated" id="199" name="Google Shape;199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56838" y="5990624"/>
            <a:ext cx="943132" cy="7150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Picture with Caption">
  <p:cSld name="3_Picture with Caption"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road with cars on it&#10;&#10;Description automatically generated" id="201" name="Google Shape;201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3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9F32"/>
              </a:buClr>
              <a:buSzPts val="3200"/>
              <a:buFont typeface="Play"/>
              <a:buNone/>
              <a:defRPr sz="3200">
                <a:solidFill>
                  <a:srgbClr val="C09F3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3" name="Google Shape;203;p23"/>
          <p:cNvSpPr/>
          <p:nvPr>
            <p:ph idx="2" type="pic"/>
          </p:nvPr>
        </p:nvSpPr>
        <p:spPr>
          <a:xfrm>
            <a:off x="5183188" y="987425"/>
            <a:ext cx="3076200" cy="2441700"/>
          </a:xfrm>
          <a:prstGeom prst="rect">
            <a:avLst/>
          </a:prstGeom>
          <a:noFill/>
          <a:ln>
            <a:noFill/>
          </a:ln>
        </p:spPr>
      </p:sp>
      <p:sp>
        <p:nvSpPr>
          <p:cNvPr id="204" name="Google Shape;204;p23"/>
          <p:cNvSpPr txBox="1"/>
          <p:nvPr>
            <p:ph idx="1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600"/>
              <a:buNone/>
              <a:defRPr sz="1600">
                <a:solidFill>
                  <a:srgbClr val="595959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05" name="Google Shape;205;p23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" name="Google Shape;206;p2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" name="Google Shape;207;p2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8" name="Google Shape;208;p23"/>
          <p:cNvSpPr/>
          <p:nvPr>
            <p:ph idx="3" type="pic"/>
          </p:nvPr>
        </p:nvSpPr>
        <p:spPr>
          <a:xfrm>
            <a:off x="8444053" y="987425"/>
            <a:ext cx="3076200" cy="2441700"/>
          </a:xfrm>
          <a:prstGeom prst="rect">
            <a:avLst/>
          </a:prstGeom>
          <a:noFill/>
          <a:ln>
            <a:noFill/>
          </a:ln>
        </p:spPr>
      </p:sp>
      <p:sp>
        <p:nvSpPr>
          <p:cNvPr id="209" name="Google Shape;209;p23"/>
          <p:cNvSpPr/>
          <p:nvPr>
            <p:ph idx="4" type="pic"/>
          </p:nvPr>
        </p:nvSpPr>
        <p:spPr>
          <a:xfrm>
            <a:off x="5183188" y="3620060"/>
            <a:ext cx="3076200" cy="2441700"/>
          </a:xfrm>
          <a:prstGeom prst="rect">
            <a:avLst/>
          </a:prstGeom>
          <a:noFill/>
          <a:ln>
            <a:noFill/>
          </a:ln>
        </p:spPr>
      </p:sp>
      <p:sp>
        <p:nvSpPr>
          <p:cNvPr id="210" name="Google Shape;210;p23"/>
          <p:cNvSpPr/>
          <p:nvPr>
            <p:ph idx="5" type="pic"/>
          </p:nvPr>
        </p:nvSpPr>
        <p:spPr>
          <a:xfrm>
            <a:off x="8444053" y="3620060"/>
            <a:ext cx="3076200" cy="2441700"/>
          </a:xfrm>
          <a:prstGeom prst="rect">
            <a:avLst/>
          </a:prstGeom>
          <a:noFill/>
          <a:ln>
            <a:noFill/>
          </a:ln>
        </p:spPr>
      </p:sp>
      <p:pic>
        <p:nvPicPr>
          <p:cNvPr descr="A logo with a star and wings&#10;&#10;Description automatically generated" id="211" name="Google Shape;211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56838" y="5990624"/>
            <a:ext cx="943132" cy="7150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Picture with Caption">
  <p:cSld name="7_Picture with Caption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yellow and black screen&#10;&#10;Description automatically generated with medium confidence" id="213" name="Google Shape;213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4"/>
          <p:cNvSpPr txBox="1"/>
          <p:nvPr>
            <p:ph type="title"/>
          </p:nvPr>
        </p:nvSpPr>
        <p:spPr>
          <a:xfrm>
            <a:off x="839788" y="457200"/>
            <a:ext cx="6284100" cy="67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5" name="Google Shape;215;p24"/>
          <p:cNvSpPr/>
          <p:nvPr>
            <p:ph idx="2" type="pic"/>
          </p:nvPr>
        </p:nvSpPr>
        <p:spPr>
          <a:xfrm>
            <a:off x="838200" y="1430246"/>
            <a:ext cx="5136900" cy="2932500"/>
          </a:xfrm>
          <a:prstGeom prst="rect">
            <a:avLst/>
          </a:prstGeom>
          <a:noFill/>
          <a:ln>
            <a:noFill/>
          </a:ln>
        </p:spPr>
      </p:sp>
      <p:sp>
        <p:nvSpPr>
          <p:cNvPr id="216" name="Google Shape;216;p24"/>
          <p:cNvSpPr txBox="1"/>
          <p:nvPr>
            <p:ph idx="1" type="body"/>
          </p:nvPr>
        </p:nvSpPr>
        <p:spPr>
          <a:xfrm>
            <a:off x="839788" y="4554070"/>
            <a:ext cx="5136900" cy="15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600"/>
              <a:buNone/>
              <a:defRPr sz="1600">
                <a:solidFill>
                  <a:srgbClr val="595959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17" name="Google Shape;217;p24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8" name="Google Shape;218;p24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9" name="Google Shape;219;p2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0" name="Google Shape;220;p24"/>
          <p:cNvSpPr/>
          <p:nvPr>
            <p:ph idx="3" type="pic"/>
          </p:nvPr>
        </p:nvSpPr>
        <p:spPr>
          <a:xfrm>
            <a:off x="6215245" y="1430246"/>
            <a:ext cx="5136900" cy="2932500"/>
          </a:xfrm>
          <a:prstGeom prst="rect">
            <a:avLst/>
          </a:prstGeom>
          <a:noFill/>
          <a:ln>
            <a:noFill/>
          </a:ln>
        </p:spPr>
      </p:sp>
      <p:sp>
        <p:nvSpPr>
          <p:cNvPr id="221" name="Google Shape;221;p24"/>
          <p:cNvSpPr txBox="1"/>
          <p:nvPr>
            <p:ph idx="4" type="body"/>
          </p:nvPr>
        </p:nvSpPr>
        <p:spPr>
          <a:xfrm>
            <a:off x="6216833" y="4554070"/>
            <a:ext cx="5136900" cy="15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600"/>
              <a:buNone/>
              <a:defRPr sz="1600">
                <a:solidFill>
                  <a:srgbClr val="595959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pic>
        <p:nvPicPr>
          <p:cNvPr descr="A logo with a star and wings&#10;&#10;Description automatically generated" id="222" name="Google Shape;222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56838" y="5990624"/>
            <a:ext cx="943132" cy="7150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">
  <p:cSld name="2_Title Slide"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-up of a computer keyboard&#10;&#10;Description automatically generated" id="224" name="Google Shape;224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-up of a computer keyboard&#10;&#10;Description automatically generated" id="225" name="Google Shape;225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5"/>
          <p:cNvSpPr txBox="1"/>
          <p:nvPr>
            <p:ph type="ctrTitle"/>
          </p:nvPr>
        </p:nvSpPr>
        <p:spPr>
          <a:xfrm>
            <a:off x="4038600" y="1110457"/>
            <a:ext cx="74655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7" name="Google Shape;227;p25"/>
          <p:cNvSpPr txBox="1"/>
          <p:nvPr>
            <p:ph idx="1" type="subTitle"/>
          </p:nvPr>
        </p:nvSpPr>
        <p:spPr>
          <a:xfrm>
            <a:off x="4038600" y="3590132"/>
            <a:ext cx="74655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 sz="2400">
                <a:solidFill>
                  <a:srgbClr val="3F3F3F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28" name="Google Shape;228;p25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9" name="Google Shape;229;p25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0" name="Google Shape;230;p2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1" name="Google Shape;231;p25"/>
          <p:cNvSpPr txBox="1"/>
          <p:nvPr/>
        </p:nvSpPr>
        <p:spPr>
          <a:xfrm>
            <a:off x="4038599" y="6356349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rPr>
              <a:t>Vehicular Technology History</a:t>
            </a:r>
            <a:endParaRPr b="0" i="0" sz="1200" u="none" cap="none" strike="noStrike">
              <a:solidFill>
                <a:srgbClr val="75757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Picture with Caption">
  <p:cSld name="8_Picture with Caption"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street with cars on it&#10;&#10;Description automatically generated" id="233" name="Google Shape;233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6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5" name="Google Shape;235;p26"/>
          <p:cNvSpPr/>
          <p:nvPr>
            <p:ph idx="2" type="pic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236" name="Google Shape;236;p26"/>
          <p:cNvSpPr txBox="1"/>
          <p:nvPr>
            <p:ph idx="1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37" name="Google Shape;237;p26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8" name="Google Shape;238;p2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9" name="Google Shape;239;p2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0" name="Google Shape;240;p26"/>
          <p:cNvSpPr txBox="1"/>
          <p:nvPr/>
        </p:nvSpPr>
        <p:spPr>
          <a:xfrm>
            <a:off x="4038599" y="634841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rPr>
              <a:t>Vehicular Technology History</a:t>
            </a:r>
            <a:endParaRPr b="0" i="0" sz="1200" u="none" cap="none" strike="noStrike">
              <a:solidFill>
                <a:srgbClr val="75757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Picture with Caption">
  <p:cSld name="1_Picture with Caption"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street with cars on it&#10;&#10;Description automatically generated" id="242" name="Google Shape;242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7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4" name="Google Shape;244;p27"/>
          <p:cNvSpPr/>
          <p:nvPr>
            <p:ph idx="2" type="pic"/>
          </p:nvPr>
        </p:nvSpPr>
        <p:spPr>
          <a:xfrm>
            <a:off x="5183188" y="987425"/>
            <a:ext cx="3076200" cy="2441700"/>
          </a:xfrm>
          <a:prstGeom prst="rect">
            <a:avLst/>
          </a:prstGeom>
          <a:noFill/>
          <a:ln>
            <a:noFill/>
          </a:ln>
        </p:spPr>
      </p:sp>
      <p:sp>
        <p:nvSpPr>
          <p:cNvPr id="245" name="Google Shape;245;p27"/>
          <p:cNvSpPr txBox="1"/>
          <p:nvPr>
            <p:ph idx="1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600"/>
              <a:buNone/>
              <a:defRPr sz="1600">
                <a:solidFill>
                  <a:srgbClr val="595959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46" name="Google Shape;246;p27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7" name="Google Shape;247;p27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8" name="Google Shape;248;p2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9" name="Google Shape;249;p27"/>
          <p:cNvSpPr/>
          <p:nvPr>
            <p:ph idx="3" type="pic"/>
          </p:nvPr>
        </p:nvSpPr>
        <p:spPr>
          <a:xfrm>
            <a:off x="8444053" y="987425"/>
            <a:ext cx="3076200" cy="2441700"/>
          </a:xfrm>
          <a:prstGeom prst="rect">
            <a:avLst/>
          </a:prstGeom>
          <a:noFill/>
          <a:ln>
            <a:noFill/>
          </a:ln>
        </p:spPr>
      </p:sp>
      <p:sp>
        <p:nvSpPr>
          <p:cNvPr id="250" name="Google Shape;250;p27"/>
          <p:cNvSpPr/>
          <p:nvPr>
            <p:ph idx="4" type="pic"/>
          </p:nvPr>
        </p:nvSpPr>
        <p:spPr>
          <a:xfrm>
            <a:off x="5183188" y="3620060"/>
            <a:ext cx="3076200" cy="2441700"/>
          </a:xfrm>
          <a:prstGeom prst="rect">
            <a:avLst/>
          </a:prstGeom>
          <a:noFill/>
          <a:ln>
            <a:noFill/>
          </a:ln>
        </p:spPr>
      </p:sp>
      <p:sp>
        <p:nvSpPr>
          <p:cNvPr id="251" name="Google Shape;251;p27"/>
          <p:cNvSpPr/>
          <p:nvPr>
            <p:ph idx="5" type="pic"/>
          </p:nvPr>
        </p:nvSpPr>
        <p:spPr>
          <a:xfrm>
            <a:off x="8444053" y="3620060"/>
            <a:ext cx="3076200" cy="2441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Picture with Caption">
  <p:cSld name="4_Picture with Caption"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screenshot of a video game&#10;&#10;Description automatically generated" id="253" name="Google Shape;253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8"/>
          <p:cNvSpPr txBox="1"/>
          <p:nvPr>
            <p:ph type="title"/>
          </p:nvPr>
        </p:nvSpPr>
        <p:spPr>
          <a:xfrm>
            <a:off x="839788" y="457200"/>
            <a:ext cx="6284100" cy="67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"/>
              <a:buNone/>
              <a:defRPr sz="3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5" name="Google Shape;255;p28"/>
          <p:cNvSpPr/>
          <p:nvPr>
            <p:ph idx="2" type="pic"/>
          </p:nvPr>
        </p:nvSpPr>
        <p:spPr>
          <a:xfrm>
            <a:off x="838200" y="1430246"/>
            <a:ext cx="5136900" cy="2932500"/>
          </a:xfrm>
          <a:prstGeom prst="rect">
            <a:avLst/>
          </a:prstGeom>
          <a:noFill/>
          <a:ln>
            <a:noFill/>
          </a:ln>
        </p:spPr>
      </p:sp>
      <p:sp>
        <p:nvSpPr>
          <p:cNvPr id="256" name="Google Shape;256;p28"/>
          <p:cNvSpPr txBox="1"/>
          <p:nvPr>
            <p:ph idx="1" type="body"/>
          </p:nvPr>
        </p:nvSpPr>
        <p:spPr>
          <a:xfrm>
            <a:off x="839788" y="4554070"/>
            <a:ext cx="5136900" cy="15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600"/>
              <a:buNone/>
              <a:defRPr sz="1600">
                <a:solidFill>
                  <a:srgbClr val="595959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57" name="Google Shape;257;p28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8" name="Google Shape;258;p28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9" name="Google Shape;259;p2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0" name="Google Shape;260;p28"/>
          <p:cNvSpPr/>
          <p:nvPr>
            <p:ph idx="3" type="pic"/>
          </p:nvPr>
        </p:nvSpPr>
        <p:spPr>
          <a:xfrm>
            <a:off x="6215245" y="1430246"/>
            <a:ext cx="5136900" cy="2932500"/>
          </a:xfrm>
          <a:prstGeom prst="rect">
            <a:avLst/>
          </a:prstGeom>
          <a:noFill/>
          <a:ln>
            <a:noFill/>
          </a:ln>
        </p:spPr>
      </p:sp>
      <p:sp>
        <p:nvSpPr>
          <p:cNvPr id="261" name="Google Shape;261;p28"/>
          <p:cNvSpPr txBox="1"/>
          <p:nvPr>
            <p:ph idx="4" type="body"/>
          </p:nvPr>
        </p:nvSpPr>
        <p:spPr>
          <a:xfrm>
            <a:off x="6216833" y="4554070"/>
            <a:ext cx="5136900" cy="15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600"/>
              <a:buNone/>
              <a:defRPr sz="1600">
                <a:solidFill>
                  <a:srgbClr val="595959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4" name="Google Shape;264;p29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5" name="Google Shape;265;p29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6" name="Google Shape;266;p2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Picture with Caption">
  <p:cSld name="9_Picture with Caption"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lue screen shot of a road with cars&#10;&#10;Description automatically generated" id="268" name="Google Shape;268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0"/>
          <p:cNvSpPr/>
          <p:nvPr>
            <p:ph idx="2" type="pic"/>
          </p:nvPr>
        </p:nvSpPr>
        <p:spPr>
          <a:xfrm>
            <a:off x="838200" y="1314824"/>
            <a:ext cx="10517100" cy="4546200"/>
          </a:xfrm>
          <a:prstGeom prst="rect">
            <a:avLst/>
          </a:prstGeom>
          <a:noFill/>
          <a:ln>
            <a:noFill/>
          </a:ln>
        </p:spPr>
      </p:sp>
      <p:sp>
        <p:nvSpPr>
          <p:cNvPr id="270" name="Google Shape;270;p30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1" name="Google Shape;271;p3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2" name="Google Shape;272;p3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white and black logo&#10;&#10;Description automatically generated" id="273" name="Google Shape;273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84760" y="6064493"/>
            <a:ext cx="1232430" cy="694105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30"/>
          <p:cNvSpPr txBox="1"/>
          <p:nvPr>
            <p:ph type="title"/>
          </p:nvPr>
        </p:nvSpPr>
        <p:spPr>
          <a:xfrm>
            <a:off x="839788" y="457200"/>
            <a:ext cx="6284100" cy="67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"/>
              <a:buNone/>
              <a:defRPr sz="3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Picture with Caption">
  <p:cSld name="5_Picture with Caption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cars driving on a road in a city&#10;&#10;Description automatically generated" id="28" name="Google Shape;28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"/>
              <a:buNone/>
              <a:defRPr sz="3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/>
          <p:nvPr>
            <p:ph idx="2" type="pic"/>
          </p:nvPr>
        </p:nvSpPr>
        <p:spPr>
          <a:xfrm>
            <a:off x="5183188" y="987425"/>
            <a:ext cx="3076294" cy="2441575"/>
          </a:xfrm>
          <a:prstGeom prst="rect">
            <a:avLst/>
          </a:prstGeom>
          <a:noFill/>
          <a:ln>
            <a:noFill/>
          </a:ln>
        </p:spPr>
      </p:sp>
      <p:sp>
        <p:nvSpPr>
          <p:cNvPr id="31" name="Google Shape;31;p4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8D8D8"/>
              </a:buClr>
              <a:buSzPts val="1600"/>
              <a:buNone/>
              <a:defRPr sz="1600">
                <a:solidFill>
                  <a:srgbClr val="D8D8D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32" name="Google Shape;32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" name="Google Shape;34;p4"/>
          <p:cNvSpPr/>
          <p:nvPr>
            <p:ph idx="3" type="pic"/>
          </p:nvPr>
        </p:nvSpPr>
        <p:spPr>
          <a:xfrm>
            <a:off x="8444053" y="987425"/>
            <a:ext cx="3076294" cy="2441575"/>
          </a:xfrm>
          <a:prstGeom prst="rect">
            <a:avLst/>
          </a:prstGeom>
          <a:noFill/>
          <a:ln>
            <a:noFill/>
          </a:ln>
        </p:spPr>
      </p:sp>
      <p:sp>
        <p:nvSpPr>
          <p:cNvPr id="35" name="Google Shape;35;p4"/>
          <p:cNvSpPr/>
          <p:nvPr>
            <p:ph idx="4" type="pic"/>
          </p:nvPr>
        </p:nvSpPr>
        <p:spPr>
          <a:xfrm>
            <a:off x="5183188" y="3620060"/>
            <a:ext cx="3076294" cy="2441575"/>
          </a:xfrm>
          <a:prstGeom prst="rect">
            <a:avLst/>
          </a:prstGeom>
          <a:noFill/>
          <a:ln>
            <a:noFill/>
          </a:ln>
        </p:spPr>
      </p:sp>
      <p:sp>
        <p:nvSpPr>
          <p:cNvPr id="36" name="Google Shape;36;p4"/>
          <p:cNvSpPr/>
          <p:nvPr>
            <p:ph idx="5" type="pic"/>
          </p:nvPr>
        </p:nvSpPr>
        <p:spPr>
          <a:xfrm>
            <a:off x="8444053" y="3620060"/>
            <a:ext cx="3076294" cy="2441575"/>
          </a:xfrm>
          <a:prstGeom prst="rect">
            <a:avLst/>
          </a:prstGeom>
          <a:noFill/>
          <a:ln>
            <a:noFill/>
          </a:ln>
        </p:spPr>
      </p:sp>
      <p:pic>
        <p:nvPicPr>
          <p:cNvPr descr="A white and black logo&#10;&#10;Description automatically generated" id="37" name="Google Shape;3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84760" y="6064493"/>
            <a:ext cx="1232430" cy="6941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Picture with Caption">
  <p:cSld name="6_Picture with Ca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rs on a street with buildings in the background&#10;&#10;Description automatically generated" id="39" name="Google Shape;39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5"/>
          <p:cNvSpPr txBox="1"/>
          <p:nvPr>
            <p:ph type="title"/>
          </p:nvPr>
        </p:nvSpPr>
        <p:spPr>
          <a:xfrm>
            <a:off x="839788" y="457200"/>
            <a:ext cx="6284165" cy="67832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"/>
              <a:buNone/>
              <a:defRPr sz="3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5"/>
          <p:cNvSpPr/>
          <p:nvPr>
            <p:ph idx="2" type="pic"/>
          </p:nvPr>
        </p:nvSpPr>
        <p:spPr>
          <a:xfrm>
            <a:off x="838200" y="1430246"/>
            <a:ext cx="5136968" cy="2932578"/>
          </a:xfrm>
          <a:prstGeom prst="rect">
            <a:avLst/>
          </a:prstGeom>
          <a:noFill/>
          <a:ln>
            <a:noFill/>
          </a:ln>
        </p:spPr>
      </p:sp>
      <p:sp>
        <p:nvSpPr>
          <p:cNvPr id="42" name="Google Shape;42;p5"/>
          <p:cNvSpPr txBox="1"/>
          <p:nvPr>
            <p:ph idx="1" type="body"/>
          </p:nvPr>
        </p:nvSpPr>
        <p:spPr>
          <a:xfrm>
            <a:off x="839788" y="4554070"/>
            <a:ext cx="5136969" cy="1507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43" name="Google Shape;43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" name="Google Shape;46;p5"/>
          <p:cNvSpPr/>
          <p:nvPr>
            <p:ph idx="3" type="pic"/>
          </p:nvPr>
        </p:nvSpPr>
        <p:spPr>
          <a:xfrm>
            <a:off x="6215245" y="1430246"/>
            <a:ext cx="5136968" cy="2932578"/>
          </a:xfrm>
          <a:prstGeom prst="rect">
            <a:avLst/>
          </a:prstGeom>
          <a:noFill/>
          <a:ln>
            <a:noFill/>
          </a:ln>
        </p:spPr>
      </p:sp>
      <p:sp>
        <p:nvSpPr>
          <p:cNvPr id="47" name="Google Shape;47;p5"/>
          <p:cNvSpPr txBox="1"/>
          <p:nvPr>
            <p:ph idx="4" type="body"/>
          </p:nvPr>
        </p:nvSpPr>
        <p:spPr>
          <a:xfrm>
            <a:off x="6216833" y="4554070"/>
            <a:ext cx="5136969" cy="1507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pic>
        <p:nvPicPr>
          <p:cNvPr descr="A white and black logo&#10;&#10;Description automatically generated" id="48" name="Google Shape;48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84760" y="6064493"/>
            <a:ext cx="1232430" cy="6941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 type="title">
  <p:cSld name="TITLE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yellow background with a black triangle&#10;&#10;Description automatically generated" id="50" name="Google Shape;50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6"/>
          <p:cNvSpPr txBox="1"/>
          <p:nvPr>
            <p:ph type="ctrTitle"/>
          </p:nvPr>
        </p:nvSpPr>
        <p:spPr>
          <a:xfrm>
            <a:off x="4038600" y="1110457"/>
            <a:ext cx="7465594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6"/>
          <p:cNvSpPr txBox="1"/>
          <p:nvPr>
            <p:ph idx="1" type="subTitle"/>
          </p:nvPr>
        </p:nvSpPr>
        <p:spPr>
          <a:xfrm>
            <a:off x="4038600" y="3590132"/>
            <a:ext cx="7465594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 sz="2400">
                <a:solidFill>
                  <a:srgbClr val="3F3F3F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53" name="Google Shape;53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Picture with Caption">
  <p:cSld name="2_Picture with Caption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yellow and black image of a city&#10;&#10;Description automatically generated" id="57" name="Google Shape;57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9F32"/>
              </a:buClr>
              <a:buSzPts val="3200"/>
              <a:buFont typeface="Play"/>
              <a:buNone/>
              <a:defRPr sz="3200">
                <a:solidFill>
                  <a:srgbClr val="C09F3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7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0" name="Google Shape;60;p7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1" name="Google Shape;61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logo with a star and wings&#10;&#10;Description automatically generated" id="64" name="Google Shape;6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56838" y="5990624"/>
            <a:ext cx="943132" cy="7150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Picture with Caption">
  <p:cSld name="3_Picture with Caption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road with cars on it&#10;&#10;Description automatically generated" id="66" name="Google Shape;66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9F32"/>
              </a:buClr>
              <a:buSzPts val="3200"/>
              <a:buFont typeface="Play"/>
              <a:buNone/>
              <a:defRPr sz="3200">
                <a:solidFill>
                  <a:srgbClr val="C09F3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8"/>
          <p:cNvSpPr/>
          <p:nvPr>
            <p:ph idx="2" type="pic"/>
          </p:nvPr>
        </p:nvSpPr>
        <p:spPr>
          <a:xfrm>
            <a:off x="5183188" y="987425"/>
            <a:ext cx="3076294" cy="2441575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8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600"/>
              <a:buNone/>
              <a:defRPr sz="1600">
                <a:solidFill>
                  <a:srgbClr val="595959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0" name="Google Shape;70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3" name="Google Shape;73;p8"/>
          <p:cNvSpPr/>
          <p:nvPr>
            <p:ph idx="3" type="pic"/>
          </p:nvPr>
        </p:nvSpPr>
        <p:spPr>
          <a:xfrm>
            <a:off x="8444053" y="987425"/>
            <a:ext cx="3076294" cy="2441575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8"/>
          <p:cNvSpPr/>
          <p:nvPr>
            <p:ph idx="4" type="pic"/>
          </p:nvPr>
        </p:nvSpPr>
        <p:spPr>
          <a:xfrm>
            <a:off x="5183188" y="3620060"/>
            <a:ext cx="3076294" cy="2441575"/>
          </a:xfrm>
          <a:prstGeom prst="rect">
            <a:avLst/>
          </a:prstGeom>
          <a:noFill/>
          <a:ln>
            <a:noFill/>
          </a:ln>
        </p:spPr>
      </p:sp>
      <p:sp>
        <p:nvSpPr>
          <p:cNvPr id="75" name="Google Shape;75;p8"/>
          <p:cNvSpPr/>
          <p:nvPr>
            <p:ph idx="5" type="pic"/>
          </p:nvPr>
        </p:nvSpPr>
        <p:spPr>
          <a:xfrm>
            <a:off x="8444053" y="3620060"/>
            <a:ext cx="3076294" cy="2441575"/>
          </a:xfrm>
          <a:prstGeom prst="rect">
            <a:avLst/>
          </a:prstGeom>
          <a:noFill/>
          <a:ln>
            <a:noFill/>
          </a:ln>
        </p:spPr>
      </p:sp>
      <p:pic>
        <p:nvPicPr>
          <p:cNvPr descr="A logo with a star and wings&#10;&#10;Description automatically generated" id="76" name="Google Shape;76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56838" y="5990624"/>
            <a:ext cx="943132" cy="7150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Picture with Caption">
  <p:cSld name="7_Picture with Caption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yellow and black screen&#10;&#10;Description automatically generated with medium confidence" id="78" name="Google Shape;78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9"/>
          <p:cNvSpPr txBox="1"/>
          <p:nvPr>
            <p:ph type="title"/>
          </p:nvPr>
        </p:nvSpPr>
        <p:spPr>
          <a:xfrm>
            <a:off x="839788" y="457200"/>
            <a:ext cx="6284165" cy="67832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9"/>
          <p:cNvSpPr/>
          <p:nvPr>
            <p:ph idx="2" type="pic"/>
          </p:nvPr>
        </p:nvSpPr>
        <p:spPr>
          <a:xfrm>
            <a:off x="838200" y="1430246"/>
            <a:ext cx="5136968" cy="2932578"/>
          </a:xfrm>
          <a:prstGeom prst="rect">
            <a:avLst/>
          </a:prstGeom>
          <a:noFill/>
          <a:ln>
            <a:noFill/>
          </a:ln>
        </p:spPr>
      </p:sp>
      <p:sp>
        <p:nvSpPr>
          <p:cNvPr id="81" name="Google Shape;81;p9"/>
          <p:cNvSpPr txBox="1"/>
          <p:nvPr>
            <p:ph idx="1" type="body"/>
          </p:nvPr>
        </p:nvSpPr>
        <p:spPr>
          <a:xfrm>
            <a:off x="839788" y="4554070"/>
            <a:ext cx="5136969" cy="1507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600"/>
              <a:buNone/>
              <a:defRPr sz="1600">
                <a:solidFill>
                  <a:srgbClr val="595959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2" name="Google Shape;82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5" name="Google Shape;85;p9"/>
          <p:cNvSpPr/>
          <p:nvPr>
            <p:ph idx="3" type="pic"/>
          </p:nvPr>
        </p:nvSpPr>
        <p:spPr>
          <a:xfrm>
            <a:off x="6215245" y="1430246"/>
            <a:ext cx="5136968" cy="2932578"/>
          </a:xfrm>
          <a:prstGeom prst="rect">
            <a:avLst/>
          </a:prstGeom>
          <a:noFill/>
          <a:ln>
            <a:noFill/>
          </a:ln>
        </p:spPr>
      </p:sp>
      <p:sp>
        <p:nvSpPr>
          <p:cNvPr id="86" name="Google Shape;86;p9"/>
          <p:cNvSpPr txBox="1"/>
          <p:nvPr>
            <p:ph idx="4" type="body"/>
          </p:nvPr>
        </p:nvSpPr>
        <p:spPr>
          <a:xfrm>
            <a:off x="6216833" y="4554070"/>
            <a:ext cx="5136969" cy="1507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600"/>
              <a:buNone/>
              <a:defRPr sz="1600">
                <a:solidFill>
                  <a:srgbClr val="595959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pic>
        <p:nvPicPr>
          <p:cNvPr descr="A logo with a star and wings&#10;&#10;Description automatically generated" id="87" name="Google Shape;87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56838" y="5990624"/>
            <a:ext cx="943132" cy="7150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">
  <p:cSld name="2_Title Slide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-up of a computer keyboard&#10;&#10;Description automatically generated" id="89" name="Google Shape;89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-up of a computer keyboard&#10;&#10;Description automatically generated" id="90" name="Google Shape;90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0"/>
          <p:cNvSpPr txBox="1"/>
          <p:nvPr>
            <p:ph type="ctrTitle"/>
          </p:nvPr>
        </p:nvSpPr>
        <p:spPr>
          <a:xfrm>
            <a:off x="4038600" y="1110457"/>
            <a:ext cx="7465594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0"/>
          <p:cNvSpPr txBox="1"/>
          <p:nvPr>
            <p:ph idx="1" type="subTitle"/>
          </p:nvPr>
        </p:nvSpPr>
        <p:spPr>
          <a:xfrm>
            <a:off x="4038600" y="3590132"/>
            <a:ext cx="7465594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 sz="2400">
                <a:solidFill>
                  <a:srgbClr val="3F3F3F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93" name="Google Shape;93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6" name="Google Shape;96;p10"/>
          <p:cNvSpPr txBox="1"/>
          <p:nvPr/>
        </p:nvSpPr>
        <p:spPr>
          <a:xfrm>
            <a:off x="4038599" y="6356349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rPr>
              <a:t>Vehicular Technology History</a:t>
            </a:r>
            <a:endParaRPr b="0" i="0" sz="1200" u="none" cap="none" strike="noStrike">
              <a:solidFill>
                <a:srgbClr val="75757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42" name="Google Shape;142;p16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3" name="Google Shape;143;p16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" name="Google Shape;144;p1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" name="Google Shape;145;p1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4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5.png"/><Relationship Id="rId4" Type="http://schemas.openxmlformats.org/officeDocument/2006/relationships/image" Target="../media/image6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2.png"/><Relationship Id="rId4" Type="http://schemas.openxmlformats.org/officeDocument/2006/relationships/image" Target="../media/image5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3.png"/><Relationship Id="rId4" Type="http://schemas.openxmlformats.org/officeDocument/2006/relationships/image" Target="../media/image3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6.jpg"/><Relationship Id="rId4" Type="http://schemas.openxmlformats.org/officeDocument/2006/relationships/image" Target="../media/image77.jpg"/><Relationship Id="rId5" Type="http://schemas.openxmlformats.org/officeDocument/2006/relationships/image" Target="../media/image78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4.jpg"/><Relationship Id="rId4" Type="http://schemas.openxmlformats.org/officeDocument/2006/relationships/image" Target="../media/image90.jpg"/><Relationship Id="rId5" Type="http://schemas.openxmlformats.org/officeDocument/2006/relationships/image" Target="../media/image125.jpg"/><Relationship Id="rId6" Type="http://schemas.openxmlformats.org/officeDocument/2006/relationships/image" Target="../media/image80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08.jpg"/><Relationship Id="rId4" Type="http://schemas.openxmlformats.org/officeDocument/2006/relationships/image" Target="../media/image63.jpg"/><Relationship Id="rId5" Type="http://schemas.openxmlformats.org/officeDocument/2006/relationships/image" Target="../media/image92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8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0.png"/><Relationship Id="rId4" Type="http://schemas.openxmlformats.org/officeDocument/2006/relationships/image" Target="../media/image62.png"/><Relationship Id="rId5" Type="http://schemas.openxmlformats.org/officeDocument/2006/relationships/image" Target="../media/image61.png"/><Relationship Id="rId6" Type="http://schemas.openxmlformats.org/officeDocument/2006/relationships/image" Target="../media/image6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71.png"/><Relationship Id="rId4" Type="http://schemas.openxmlformats.org/officeDocument/2006/relationships/image" Target="../media/image7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05.jpg"/><Relationship Id="rId4" Type="http://schemas.openxmlformats.org/officeDocument/2006/relationships/image" Target="../media/image10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82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18.jpg"/><Relationship Id="rId4" Type="http://schemas.openxmlformats.org/officeDocument/2006/relationships/image" Target="../media/image114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83.jpg"/><Relationship Id="rId4" Type="http://schemas.openxmlformats.org/officeDocument/2006/relationships/image" Target="../media/image75.jpg"/><Relationship Id="rId5" Type="http://schemas.openxmlformats.org/officeDocument/2006/relationships/image" Target="../media/image74.jpg"/><Relationship Id="rId6" Type="http://schemas.openxmlformats.org/officeDocument/2006/relationships/image" Target="../media/image98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9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81.png"/><Relationship Id="rId4" Type="http://schemas.openxmlformats.org/officeDocument/2006/relationships/image" Target="../media/image86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85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8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6.png"/><Relationship Id="rId4" Type="http://schemas.openxmlformats.org/officeDocument/2006/relationships/image" Target="../media/image41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97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88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89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91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93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12.png"/><Relationship Id="rId4" Type="http://schemas.openxmlformats.org/officeDocument/2006/relationships/image" Target="../media/image96.png"/><Relationship Id="rId5" Type="http://schemas.openxmlformats.org/officeDocument/2006/relationships/image" Target="../media/image94.png"/><Relationship Id="rId6" Type="http://schemas.openxmlformats.org/officeDocument/2006/relationships/image" Target="../media/image95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99.png"/><Relationship Id="rId4" Type="http://schemas.openxmlformats.org/officeDocument/2006/relationships/image" Target="../media/image102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13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03.png"/><Relationship Id="rId4" Type="http://schemas.openxmlformats.org/officeDocument/2006/relationships/image" Target="../media/image115.png"/><Relationship Id="rId5" Type="http://schemas.openxmlformats.org/officeDocument/2006/relationships/image" Target="../media/image101.png"/><Relationship Id="rId6" Type="http://schemas.openxmlformats.org/officeDocument/2006/relationships/image" Target="../media/image111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9.xml"/><Relationship Id="rId3" Type="http://schemas.openxmlformats.org/officeDocument/2006/relationships/hyperlink" Target="http://drive.google.com/file/d/1-jOLcCmqEfwFPeAP72yEGk0mCAIlHXus/view" TargetMode="External"/><Relationship Id="rId4" Type="http://schemas.openxmlformats.org/officeDocument/2006/relationships/image" Target="../media/image10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0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16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10.jpg"/><Relationship Id="rId4" Type="http://schemas.openxmlformats.org/officeDocument/2006/relationships/image" Target="../media/image109.jpg"/><Relationship Id="rId5" Type="http://schemas.openxmlformats.org/officeDocument/2006/relationships/image" Target="../media/image127.jpg"/><Relationship Id="rId6" Type="http://schemas.openxmlformats.org/officeDocument/2006/relationships/image" Target="../media/image119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36.jpg"/><Relationship Id="rId4" Type="http://schemas.openxmlformats.org/officeDocument/2006/relationships/image" Target="../media/image135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17.png"/><Relationship Id="rId4" Type="http://schemas.openxmlformats.org/officeDocument/2006/relationships/image" Target="../media/image120.png"/><Relationship Id="rId5" Type="http://schemas.openxmlformats.org/officeDocument/2006/relationships/image" Target="../media/image128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23.png"/><Relationship Id="rId4" Type="http://schemas.openxmlformats.org/officeDocument/2006/relationships/image" Target="../media/image124.png"/><Relationship Id="rId5" Type="http://schemas.openxmlformats.org/officeDocument/2006/relationships/image" Target="../media/image122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31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29.png"/><Relationship Id="rId4" Type="http://schemas.openxmlformats.org/officeDocument/2006/relationships/image" Target="../media/image121.png"/><Relationship Id="rId5" Type="http://schemas.openxmlformats.org/officeDocument/2006/relationships/image" Target="../media/image138.png"/><Relationship Id="rId6" Type="http://schemas.openxmlformats.org/officeDocument/2006/relationships/image" Target="../media/image130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133.png"/><Relationship Id="rId4" Type="http://schemas.openxmlformats.org/officeDocument/2006/relationships/image" Target="../media/image149.jpg"/><Relationship Id="rId5" Type="http://schemas.openxmlformats.org/officeDocument/2006/relationships/image" Target="../media/image132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134.png"/><Relationship Id="rId4" Type="http://schemas.openxmlformats.org/officeDocument/2006/relationships/image" Target="../media/image126.png"/><Relationship Id="rId5" Type="http://schemas.openxmlformats.org/officeDocument/2006/relationships/image" Target="../media/image13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5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148.jpg"/><Relationship Id="rId4" Type="http://schemas.openxmlformats.org/officeDocument/2006/relationships/image" Target="../media/image144.jpg"/><Relationship Id="rId5" Type="http://schemas.openxmlformats.org/officeDocument/2006/relationships/image" Target="../media/image143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153.jpg"/><Relationship Id="rId4" Type="http://schemas.openxmlformats.org/officeDocument/2006/relationships/image" Target="../media/image140.jpg"/><Relationship Id="rId5" Type="http://schemas.openxmlformats.org/officeDocument/2006/relationships/image" Target="../media/image146.jpg"/><Relationship Id="rId6" Type="http://schemas.openxmlformats.org/officeDocument/2006/relationships/image" Target="../media/image152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156.jpg"/><Relationship Id="rId4" Type="http://schemas.openxmlformats.org/officeDocument/2006/relationships/image" Target="../media/image147.jpg"/><Relationship Id="rId5" Type="http://schemas.openxmlformats.org/officeDocument/2006/relationships/image" Target="../media/image141.jpg"/><Relationship Id="rId6" Type="http://schemas.openxmlformats.org/officeDocument/2006/relationships/image" Target="../media/image145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142.jp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150.jpg"/><Relationship Id="rId4" Type="http://schemas.openxmlformats.org/officeDocument/2006/relationships/image" Target="../media/image151.jpg"/><Relationship Id="rId5" Type="http://schemas.openxmlformats.org/officeDocument/2006/relationships/image" Target="../media/image154.jpg"/><Relationship Id="rId6" Type="http://schemas.openxmlformats.org/officeDocument/2006/relationships/image" Target="../media/image155.jp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13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4.png"/><Relationship Id="rId4" Type="http://schemas.openxmlformats.org/officeDocument/2006/relationships/image" Target="../media/image43.png"/><Relationship Id="rId5" Type="http://schemas.openxmlformats.org/officeDocument/2006/relationships/image" Target="../media/image5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1"/>
          <p:cNvSpPr txBox="1"/>
          <p:nvPr>
            <p:ph type="ctrTitle"/>
          </p:nvPr>
        </p:nvSpPr>
        <p:spPr>
          <a:xfrm>
            <a:off x="4068150" y="2235207"/>
            <a:ext cx="74655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"/>
              <a:buNone/>
            </a:pPr>
            <a:r>
              <a:rPr lang="en-US"/>
              <a:t>75 years of IEEE Vehicular Technology Society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0"/>
          <p:cNvSpPr txBox="1"/>
          <p:nvPr>
            <p:ph type="title"/>
          </p:nvPr>
        </p:nvSpPr>
        <p:spPr>
          <a:xfrm>
            <a:off x="938313" y="2628900"/>
            <a:ext cx="3932100" cy="1600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2001: </a:t>
            </a:r>
            <a:r>
              <a:rPr lang="en-US"/>
              <a:t>Board</a:t>
            </a:r>
            <a:r>
              <a:rPr lang="en-US"/>
              <a:t> of Governors Meeting</a:t>
            </a:r>
            <a:endParaRPr/>
          </a:p>
        </p:txBody>
      </p:sp>
      <p:pic>
        <p:nvPicPr>
          <p:cNvPr id="341" name="Google Shape;341;p4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-1292" l="0" r="2572" t="-1282"/>
          <a:stretch/>
        </p:blipFill>
        <p:spPr>
          <a:xfrm>
            <a:off x="5183188" y="987425"/>
            <a:ext cx="6172202" cy="487350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1"/>
          <p:cNvSpPr txBox="1"/>
          <p:nvPr>
            <p:ph type="title"/>
          </p:nvPr>
        </p:nvSpPr>
        <p:spPr>
          <a:xfrm>
            <a:off x="1251088" y="2624075"/>
            <a:ext cx="3932100" cy="1600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2006: First issue of the IEEE Vehicular Technology Magazine</a:t>
            </a:r>
            <a:endParaRPr/>
          </a:p>
        </p:txBody>
      </p:sp>
      <p:pic>
        <p:nvPicPr>
          <p:cNvPr id="347" name="Google Shape;347;p4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3279" l="-26565" r="-26550" t="3279"/>
          <a:stretch/>
        </p:blipFill>
        <p:spPr>
          <a:xfrm>
            <a:off x="5183188" y="987425"/>
            <a:ext cx="6172200" cy="4873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2"/>
          <p:cNvSpPr txBox="1"/>
          <p:nvPr>
            <p:ph type="title"/>
          </p:nvPr>
        </p:nvSpPr>
        <p:spPr>
          <a:xfrm>
            <a:off x="1007313" y="2624075"/>
            <a:ext cx="3932100" cy="1600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2007: First IEEE VT Magazine Best Paper Award</a:t>
            </a:r>
            <a:endParaRPr/>
          </a:p>
        </p:txBody>
      </p:sp>
      <p:pic>
        <p:nvPicPr>
          <p:cNvPr id="353" name="Google Shape;353;p4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7264" l="0" r="0" t="7264"/>
          <a:stretch/>
        </p:blipFill>
        <p:spPr>
          <a:xfrm>
            <a:off x="5183188" y="987425"/>
            <a:ext cx="6172200" cy="4873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4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-10533" r="-10546" t="0"/>
          <a:stretch/>
        </p:blipFill>
        <p:spPr>
          <a:xfrm>
            <a:off x="838200" y="1314824"/>
            <a:ext cx="10517100" cy="4546200"/>
          </a:xfrm>
          <a:prstGeom prst="rect">
            <a:avLst/>
          </a:prstGeom>
        </p:spPr>
      </p:pic>
      <p:sp>
        <p:nvSpPr>
          <p:cNvPr id="359" name="Google Shape;359;p43"/>
          <p:cNvSpPr txBox="1"/>
          <p:nvPr>
            <p:ph type="title"/>
          </p:nvPr>
        </p:nvSpPr>
        <p:spPr>
          <a:xfrm>
            <a:off x="839800" y="457200"/>
            <a:ext cx="10126800" cy="6783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D8D8D8"/>
                </a:solidFill>
              </a:rPr>
              <a:t>2009: </a:t>
            </a:r>
            <a:r>
              <a:rPr lang="en-US">
                <a:solidFill>
                  <a:srgbClr val="D8D8D8"/>
                </a:solidFill>
              </a:rPr>
              <a:t>IEEE VTS North America Region Chapter Chair Meeting,Chicago </a:t>
            </a:r>
            <a:endParaRPr>
              <a:solidFill>
                <a:srgbClr val="D8D8D8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4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-20499" r="-20484" t="0"/>
          <a:stretch/>
        </p:blipFill>
        <p:spPr>
          <a:xfrm>
            <a:off x="838200" y="1314824"/>
            <a:ext cx="10517100" cy="4546200"/>
          </a:xfrm>
          <a:prstGeom prst="rect">
            <a:avLst/>
          </a:prstGeom>
        </p:spPr>
      </p:pic>
      <p:sp>
        <p:nvSpPr>
          <p:cNvPr id="365" name="Google Shape;365;p44"/>
          <p:cNvSpPr txBox="1"/>
          <p:nvPr>
            <p:ph type="title"/>
          </p:nvPr>
        </p:nvSpPr>
        <p:spPr>
          <a:xfrm>
            <a:off x="839808" y="457200"/>
            <a:ext cx="10517100" cy="6783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D8D8D8"/>
                </a:solidFill>
              </a:rPr>
              <a:t>2010: </a:t>
            </a:r>
            <a:r>
              <a:rPr lang="en-US">
                <a:solidFill>
                  <a:srgbClr val="D8D8D8"/>
                </a:solidFill>
              </a:rPr>
              <a:t>IEEE VTS Asian Pacific Region (APR) Chapters Chair Meeting, Taipei </a:t>
            </a:r>
            <a:endParaRPr>
              <a:solidFill>
                <a:srgbClr val="D8D8D8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5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2010: Launch of Distinguished Lecturer Program</a:t>
            </a:r>
            <a:endParaRPr/>
          </a:p>
        </p:txBody>
      </p:sp>
      <p:pic>
        <p:nvPicPr>
          <p:cNvPr id="371" name="Google Shape;371;p4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-6395" r="-6395" t="0"/>
          <a:stretch/>
        </p:blipFill>
        <p:spPr>
          <a:xfrm>
            <a:off x="5183188" y="987425"/>
            <a:ext cx="6172200" cy="4873500"/>
          </a:xfrm>
          <a:prstGeom prst="rect">
            <a:avLst/>
          </a:prstGeom>
        </p:spPr>
      </p:pic>
      <p:sp>
        <p:nvSpPr>
          <p:cNvPr id="372" name="Google Shape;372;p45"/>
          <p:cNvSpPr txBox="1"/>
          <p:nvPr>
            <p:ph idx="1" type="body"/>
          </p:nvPr>
        </p:nvSpPr>
        <p:spPr>
          <a:xfrm>
            <a:off x="839788" y="2323450"/>
            <a:ext cx="3932100" cy="3811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300">
                <a:latin typeface="Poppins"/>
                <a:ea typeface="Poppins"/>
                <a:cs typeface="Poppins"/>
                <a:sym typeface="Poppins"/>
              </a:rPr>
              <a:t>In 2010, IEEE VTS launched its Distinguished Lecturer and Speaker Program.</a:t>
            </a:r>
            <a:endParaRPr sz="23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300">
                <a:latin typeface="Poppins"/>
                <a:ea typeface="Poppins"/>
                <a:cs typeface="Poppins"/>
                <a:sym typeface="Poppins"/>
              </a:rPr>
              <a:t>By 2017, the DL program was one of the largest in IEEE.</a:t>
            </a:r>
            <a:endParaRPr sz="23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300">
                <a:latin typeface="Poppins"/>
                <a:ea typeface="Poppins"/>
                <a:cs typeface="Poppins"/>
                <a:sym typeface="Poppins"/>
              </a:rPr>
              <a:t>The DL program now has over 75 speakers, with over 110 talks reported online and across the globe in the last two years.</a:t>
            </a:r>
            <a:endParaRPr sz="23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46"/>
          <p:cNvSpPr txBox="1"/>
          <p:nvPr>
            <p:ph type="title"/>
          </p:nvPr>
        </p:nvSpPr>
        <p:spPr>
          <a:xfrm>
            <a:off x="967888" y="2624075"/>
            <a:ext cx="3932100" cy="1600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2013: VT Traction Power Modeling Standard Committee Meeting</a:t>
            </a:r>
            <a:endParaRPr/>
          </a:p>
        </p:txBody>
      </p:sp>
      <p:pic>
        <p:nvPicPr>
          <p:cNvPr id="378" name="Google Shape;378;p4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2507" r="2507" t="0"/>
          <a:stretch/>
        </p:blipFill>
        <p:spPr>
          <a:xfrm>
            <a:off x="5183188" y="987425"/>
            <a:ext cx="6172201" cy="487350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7"/>
          <p:cNvSpPr txBox="1"/>
          <p:nvPr>
            <p:ph type="title"/>
          </p:nvPr>
        </p:nvSpPr>
        <p:spPr>
          <a:xfrm>
            <a:off x="839808" y="457200"/>
            <a:ext cx="10249800" cy="6783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2015: 40 Years of Automotive Electronics, VT Magazine</a:t>
            </a:r>
            <a:endParaRPr/>
          </a:p>
        </p:txBody>
      </p:sp>
      <p:pic>
        <p:nvPicPr>
          <p:cNvPr id="384" name="Google Shape;384;p4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-56022" r="-56022" t="0"/>
          <a:stretch/>
        </p:blipFill>
        <p:spPr>
          <a:xfrm>
            <a:off x="49525" y="1414900"/>
            <a:ext cx="7290875" cy="4162125"/>
          </a:xfrm>
          <a:prstGeom prst="rect">
            <a:avLst/>
          </a:prstGeom>
        </p:spPr>
      </p:pic>
      <p:pic>
        <p:nvPicPr>
          <p:cNvPr id="385" name="Google Shape;385;p47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0" l="-58872" r="-58850" t="0"/>
          <a:stretch/>
        </p:blipFill>
        <p:spPr>
          <a:xfrm>
            <a:off x="4589025" y="1414900"/>
            <a:ext cx="7290840" cy="4162125"/>
          </a:xfrm>
          <a:prstGeom prst="rect">
            <a:avLst/>
          </a:prstGeom>
        </p:spPr>
      </p:pic>
      <p:sp>
        <p:nvSpPr>
          <p:cNvPr id="386" name="Google Shape;386;p47"/>
          <p:cNvSpPr txBox="1"/>
          <p:nvPr>
            <p:ph idx="1" type="body"/>
          </p:nvPr>
        </p:nvSpPr>
        <p:spPr>
          <a:xfrm>
            <a:off x="2722350" y="5764250"/>
            <a:ext cx="6747300" cy="636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300">
                <a:latin typeface="Poppins"/>
                <a:ea typeface="Poppins"/>
                <a:cs typeface="Poppins"/>
                <a:sym typeface="Poppins"/>
              </a:rPr>
              <a:t>Written by Senior Editor Bill Fleming</a:t>
            </a:r>
            <a:endParaRPr sz="23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48"/>
          <p:cNvSpPr txBox="1"/>
          <p:nvPr>
            <p:ph type="title"/>
          </p:nvPr>
        </p:nvSpPr>
        <p:spPr>
          <a:xfrm>
            <a:off x="918613" y="2628900"/>
            <a:ext cx="3932100" cy="1600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2016: Launch of VTS Mobile World Newsletter</a:t>
            </a:r>
            <a:endParaRPr/>
          </a:p>
        </p:txBody>
      </p:sp>
      <p:pic>
        <p:nvPicPr>
          <p:cNvPr id="392" name="Google Shape;392;p4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-5041" r="-5041" t="0"/>
          <a:stretch/>
        </p:blipFill>
        <p:spPr>
          <a:xfrm>
            <a:off x="5183188" y="987425"/>
            <a:ext cx="6172200" cy="48735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9"/>
          <p:cNvSpPr txBox="1"/>
          <p:nvPr>
            <p:ph type="title"/>
          </p:nvPr>
        </p:nvSpPr>
        <p:spPr>
          <a:xfrm>
            <a:off x="839803" y="457200"/>
            <a:ext cx="7974000" cy="6783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2016: Launch of IEEE VTS Resource Center</a:t>
            </a:r>
            <a:endParaRPr/>
          </a:p>
        </p:txBody>
      </p:sp>
      <p:pic>
        <p:nvPicPr>
          <p:cNvPr id="398" name="Google Shape;398;p4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-9894" l="0" r="0" t="-9894"/>
          <a:stretch/>
        </p:blipFill>
        <p:spPr>
          <a:xfrm>
            <a:off x="1153500" y="1430246"/>
            <a:ext cx="5136900" cy="2932500"/>
          </a:xfrm>
          <a:prstGeom prst="rect">
            <a:avLst/>
          </a:prstGeom>
        </p:spPr>
      </p:pic>
      <p:sp>
        <p:nvSpPr>
          <p:cNvPr id="399" name="Google Shape;399;p49"/>
          <p:cNvSpPr txBox="1"/>
          <p:nvPr>
            <p:ph idx="1" type="body"/>
          </p:nvPr>
        </p:nvSpPr>
        <p:spPr>
          <a:xfrm>
            <a:off x="1347749" y="4657500"/>
            <a:ext cx="9496500" cy="1507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latin typeface="Poppins"/>
                <a:ea typeface="Poppins"/>
                <a:cs typeface="Poppins"/>
                <a:sym typeface="Poppins"/>
              </a:rPr>
              <a:t>In 2016, VTS launches the IEEE VTS Resource Center.</a:t>
            </a:r>
            <a:endParaRPr sz="24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00" name="Google Shape;400;p49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0" l="-30231" r="-30231" t="0"/>
          <a:stretch/>
        </p:blipFill>
        <p:spPr>
          <a:xfrm>
            <a:off x="6215245" y="1430246"/>
            <a:ext cx="5136900" cy="2932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2"/>
          <p:cNvSpPr txBox="1"/>
          <p:nvPr>
            <p:ph type="title"/>
          </p:nvPr>
        </p:nvSpPr>
        <p:spPr>
          <a:xfrm>
            <a:off x="1155600" y="604975"/>
            <a:ext cx="9880800" cy="195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"/>
              <a:buNone/>
            </a:pPr>
            <a:r>
              <a:rPr lang="en-US"/>
              <a:t>The Vehicular Technology Society was first established within the Institute of the Radio Engineers (IRE) under the name IRE Professional Group on Vehicular Communications (PGVC) in 1949.</a:t>
            </a:r>
            <a:endParaRPr/>
          </a:p>
        </p:txBody>
      </p:sp>
      <p:pic>
        <p:nvPicPr>
          <p:cNvPr id="285" name="Google Shape;285;p3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228" l="0" r="0" t="219"/>
          <a:stretch/>
        </p:blipFill>
        <p:spPr>
          <a:xfrm>
            <a:off x="6366000" y="2996946"/>
            <a:ext cx="5136968" cy="2932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2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10038" l="20862" r="20862" t="10038"/>
          <a:stretch/>
        </p:blipFill>
        <p:spPr>
          <a:xfrm>
            <a:off x="770820" y="2996946"/>
            <a:ext cx="5136968" cy="29325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50"/>
          <p:cNvSpPr txBox="1"/>
          <p:nvPr>
            <p:ph type="title"/>
          </p:nvPr>
        </p:nvSpPr>
        <p:spPr>
          <a:xfrm>
            <a:off x="839788" y="457200"/>
            <a:ext cx="6284100" cy="6783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2017: VTS Awards</a:t>
            </a:r>
            <a:endParaRPr/>
          </a:p>
        </p:txBody>
      </p:sp>
      <p:pic>
        <p:nvPicPr>
          <p:cNvPr id="406" name="Google Shape;406;p50"/>
          <p:cNvPicPr preferRelativeResize="0"/>
          <p:nvPr/>
        </p:nvPicPr>
        <p:blipFill rotWithShape="1">
          <a:blip r:embed="rId3">
            <a:alphaModFix/>
          </a:blip>
          <a:srcRect b="0" l="24062" r="23718" t="5437"/>
          <a:stretch/>
        </p:blipFill>
        <p:spPr>
          <a:xfrm>
            <a:off x="1586400" y="1384725"/>
            <a:ext cx="4217298" cy="5101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50"/>
          <p:cNvPicPr preferRelativeResize="0"/>
          <p:nvPr/>
        </p:nvPicPr>
        <p:blipFill rotWithShape="1">
          <a:blip r:embed="rId4">
            <a:alphaModFix/>
          </a:blip>
          <a:srcRect b="11339" l="11011" r="4870" t="0"/>
          <a:stretch/>
        </p:blipFill>
        <p:spPr>
          <a:xfrm>
            <a:off x="6217525" y="889069"/>
            <a:ext cx="4138450" cy="2913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50"/>
          <p:cNvPicPr preferRelativeResize="0"/>
          <p:nvPr/>
        </p:nvPicPr>
        <p:blipFill rotWithShape="1">
          <a:blip r:embed="rId5">
            <a:alphaModFix/>
          </a:blip>
          <a:srcRect b="13844" l="13157" r="6810" t="7135"/>
          <a:stretch/>
        </p:blipFill>
        <p:spPr>
          <a:xfrm>
            <a:off x="6217525" y="3919975"/>
            <a:ext cx="4138450" cy="2729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51"/>
          <p:cNvSpPr txBox="1"/>
          <p:nvPr>
            <p:ph type="title"/>
          </p:nvPr>
        </p:nvSpPr>
        <p:spPr>
          <a:xfrm>
            <a:off x="780663" y="2575700"/>
            <a:ext cx="3932100" cy="1600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2017: Communication-Based Train Control Standards meeting, New Jersey</a:t>
            </a:r>
            <a:endParaRPr/>
          </a:p>
        </p:txBody>
      </p:sp>
      <p:pic>
        <p:nvPicPr>
          <p:cNvPr id="414" name="Google Shape;414;p5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3183" r="3183" t="0"/>
          <a:stretch/>
        </p:blipFill>
        <p:spPr>
          <a:xfrm>
            <a:off x="5183188" y="987425"/>
            <a:ext cx="6172199" cy="48735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52"/>
          <p:cNvSpPr txBox="1"/>
          <p:nvPr>
            <p:ph type="title"/>
          </p:nvPr>
        </p:nvSpPr>
        <p:spPr>
          <a:xfrm>
            <a:off x="889063" y="26289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"/>
              <a:buNone/>
            </a:pPr>
            <a:r>
              <a:rPr lang="en-US"/>
              <a:t>2017: IEEE CDMA milestone event</a:t>
            </a:r>
            <a:endParaRPr/>
          </a:p>
        </p:txBody>
      </p:sp>
      <p:pic>
        <p:nvPicPr>
          <p:cNvPr id="420" name="Google Shape;420;p5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2732" r="2732" t="0"/>
          <a:stretch/>
        </p:blipFill>
        <p:spPr>
          <a:xfrm>
            <a:off x="5183188" y="987425"/>
            <a:ext cx="3076293" cy="2441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52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0" l="12210" r="3812" t="0"/>
          <a:stretch/>
        </p:blipFill>
        <p:spPr>
          <a:xfrm>
            <a:off x="8444053" y="987425"/>
            <a:ext cx="3076296" cy="2441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52"/>
          <p:cNvPicPr preferRelativeResize="0"/>
          <p:nvPr>
            <p:ph idx="4" type="pic"/>
          </p:nvPr>
        </p:nvPicPr>
        <p:blipFill rotWithShape="1">
          <a:blip r:embed="rId5">
            <a:alphaModFix/>
          </a:blip>
          <a:srcRect b="0" l="8011" r="8011" t="0"/>
          <a:stretch/>
        </p:blipFill>
        <p:spPr>
          <a:xfrm>
            <a:off x="5183188" y="3620060"/>
            <a:ext cx="3076296" cy="244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52"/>
          <p:cNvPicPr preferRelativeResize="0"/>
          <p:nvPr>
            <p:ph idx="5" type="pic"/>
          </p:nvPr>
        </p:nvPicPr>
        <p:blipFill rotWithShape="1">
          <a:blip r:embed="rId6">
            <a:alphaModFix/>
          </a:blip>
          <a:srcRect b="14224" l="0" r="0" t="32876"/>
          <a:stretch/>
        </p:blipFill>
        <p:spPr>
          <a:xfrm>
            <a:off x="8444053" y="3620060"/>
            <a:ext cx="3076294" cy="2441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53"/>
          <p:cNvSpPr txBox="1"/>
          <p:nvPr>
            <p:ph type="title"/>
          </p:nvPr>
        </p:nvSpPr>
        <p:spPr>
          <a:xfrm>
            <a:off x="839806" y="457200"/>
            <a:ext cx="9496500" cy="6783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2017: VTS Board of Governors Meeting</a:t>
            </a:r>
            <a:endParaRPr/>
          </a:p>
        </p:txBody>
      </p:sp>
      <p:pic>
        <p:nvPicPr>
          <p:cNvPr id="429" name="Google Shape;429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0000" y="1865775"/>
            <a:ext cx="8092000" cy="3126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54"/>
          <p:cNvSpPr txBox="1"/>
          <p:nvPr>
            <p:ph type="title"/>
          </p:nvPr>
        </p:nvSpPr>
        <p:spPr>
          <a:xfrm>
            <a:off x="780703" y="3813400"/>
            <a:ext cx="4776600" cy="1600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2018-2019: IEEE VTS Board of Governors</a:t>
            </a:r>
            <a:endParaRPr/>
          </a:p>
        </p:txBody>
      </p:sp>
      <p:pic>
        <p:nvPicPr>
          <p:cNvPr id="435" name="Google Shape;435;p54"/>
          <p:cNvPicPr preferRelativeResize="0"/>
          <p:nvPr>
            <p:ph idx="3" type="pic"/>
          </p:nvPr>
        </p:nvPicPr>
        <p:blipFill rotWithShape="1">
          <a:blip r:embed="rId3">
            <a:alphaModFix/>
          </a:blip>
          <a:srcRect b="24525" l="2830" r="2830" t="19313"/>
          <a:stretch/>
        </p:blipFill>
        <p:spPr>
          <a:xfrm>
            <a:off x="8444053" y="987425"/>
            <a:ext cx="3076201" cy="2441702"/>
          </a:xfrm>
          <a:prstGeom prst="rect">
            <a:avLst/>
          </a:prstGeom>
        </p:spPr>
      </p:pic>
      <p:pic>
        <p:nvPicPr>
          <p:cNvPr id="436" name="Google Shape;436;p54"/>
          <p:cNvPicPr preferRelativeResize="0"/>
          <p:nvPr>
            <p:ph idx="4" type="pic"/>
          </p:nvPr>
        </p:nvPicPr>
        <p:blipFill rotWithShape="1">
          <a:blip r:embed="rId4">
            <a:alphaModFix/>
          </a:blip>
          <a:srcRect b="0" l="2759" r="2749" t="32786"/>
          <a:stretch/>
        </p:blipFill>
        <p:spPr>
          <a:xfrm>
            <a:off x="6000073" y="3559050"/>
            <a:ext cx="4576779" cy="2441699"/>
          </a:xfrm>
          <a:prstGeom prst="rect">
            <a:avLst/>
          </a:prstGeom>
        </p:spPr>
      </p:pic>
      <p:pic>
        <p:nvPicPr>
          <p:cNvPr id="437" name="Google Shape;437;p54"/>
          <p:cNvPicPr preferRelativeResize="0"/>
          <p:nvPr>
            <p:ph idx="4" type="pic"/>
          </p:nvPr>
        </p:nvPicPr>
        <p:blipFill rotWithShape="1">
          <a:blip r:embed="rId5">
            <a:alphaModFix/>
          </a:blip>
          <a:srcRect b="39792" l="3162" r="14681" t="11298"/>
          <a:stretch/>
        </p:blipFill>
        <p:spPr>
          <a:xfrm>
            <a:off x="5183188" y="987435"/>
            <a:ext cx="3076201" cy="244170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55"/>
          <p:cNvSpPr txBox="1"/>
          <p:nvPr>
            <p:ph type="title"/>
          </p:nvPr>
        </p:nvSpPr>
        <p:spPr>
          <a:xfrm>
            <a:off x="760963" y="2525950"/>
            <a:ext cx="3932100" cy="1600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2018: Region 6 Meeting, Seattle Section</a:t>
            </a:r>
            <a:endParaRPr/>
          </a:p>
        </p:txBody>
      </p:sp>
      <p:pic>
        <p:nvPicPr>
          <p:cNvPr id="443" name="Google Shape;443;p5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2507" r="2507" t="33320"/>
          <a:stretch/>
        </p:blipFill>
        <p:spPr>
          <a:xfrm>
            <a:off x="4838325" y="1480928"/>
            <a:ext cx="7008799" cy="3690246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56"/>
          <p:cNvSpPr txBox="1"/>
          <p:nvPr>
            <p:ph type="title"/>
          </p:nvPr>
        </p:nvSpPr>
        <p:spPr>
          <a:xfrm>
            <a:off x="760988" y="2973750"/>
            <a:ext cx="3932100" cy="1600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2018: The 11th Energetic Macroscopic Representation International Summer School (EMR’18), Hanoi, Vietnam</a:t>
            </a:r>
            <a:endParaRPr/>
          </a:p>
        </p:txBody>
      </p:sp>
      <p:pic>
        <p:nvPicPr>
          <p:cNvPr id="449" name="Google Shape;449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33125" y="783025"/>
            <a:ext cx="4191000" cy="181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56"/>
          <p:cNvPicPr preferRelativeResize="0"/>
          <p:nvPr/>
        </p:nvPicPr>
        <p:blipFill rotWithShape="1">
          <a:blip r:embed="rId4">
            <a:alphaModFix/>
          </a:blip>
          <a:srcRect b="0" l="0" r="39050" t="0"/>
          <a:stretch/>
        </p:blipFill>
        <p:spPr>
          <a:xfrm>
            <a:off x="5683045" y="2749913"/>
            <a:ext cx="2554450" cy="204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88425" y="2749935"/>
            <a:ext cx="2554450" cy="2043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89625" y="4945413"/>
            <a:ext cx="3678007" cy="1755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57"/>
          <p:cNvSpPr txBox="1"/>
          <p:nvPr>
            <p:ph type="title"/>
          </p:nvPr>
        </p:nvSpPr>
        <p:spPr>
          <a:xfrm>
            <a:off x="869355" y="4743475"/>
            <a:ext cx="5515800" cy="1600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2018: VTS School: V2X communications and networks, </a:t>
            </a:r>
            <a:r>
              <a:rPr lang="en-US"/>
              <a:t>Bogotá</a:t>
            </a:r>
            <a:r>
              <a:rPr lang="en-US"/>
              <a:t>, Colombia</a:t>
            </a:r>
            <a:endParaRPr/>
          </a:p>
        </p:txBody>
      </p:sp>
      <p:pic>
        <p:nvPicPr>
          <p:cNvPr id="458" name="Google Shape;458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1458" y="765938"/>
            <a:ext cx="7020475" cy="374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58"/>
          <p:cNvSpPr txBox="1"/>
          <p:nvPr>
            <p:ph type="title"/>
          </p:nvPr>
        </p:nvSpPr>
        <p:spPr>
          <a:xfrm>
            <a:off x="1209757" y="664125"/>
            <a:ext cx="9772500" cy="6783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2019: Launch of IEEE Open Journal of Vehicular Technology</a:t>
            </a:r>
            <a:endParaRPr/>
          </a:p>
        </p:txBody>
      </p:sp>
      <p:pic>
        <p:nvPicPr>
          <p:cNvPr id="464" name="Google Shape;464;p5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-33830" r="-33813" t="0"/>
          <a:stretch/>
        </p:blipFill>
        <p:spPr>
          <a:xfrm>
            <a:off x="839025" y="1784951"/>
            <a:ext cx="6539075" cy="3732950"/>
          </a:xfrm>
          <a:prstGeom prst="rect">
            <a:avLst/>
          </a:prstGeom>
        </p:spPr>
      </p:pic>
      <p:pic>
        <p:nvPicPr>
          <p:cNvPr id="465" name="Google Shape;465;p58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0" l="-68635" r="-68612" t="0"/>
          <a:stretch/>
        </p:blipFill>
        <p:spPr>
          <a:xfrm>
            <a:off x="4813916" y="1784950"/>
            <a:ext cx="6539059" cy="373295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59"/>
          <p:cNvSpPr txBox="1"/>
          <p:nvPr>
            <p:ph type="title"/>
          </p:nvPr>
        </p:nvSpPr>
        <p:spPr>
          <a:xfrm>
            <a:off x="721553" y="2628900"/>
            <a:ext cx="5072400" cy="1600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2022: IEEE VTS Awards Luncheon, London, England</a:t>
            </a:r>
            <a:endParaRPr/>
          </a:p>
        </p:txBody>
      </p:sp>
      <p:pic>
        <p:nvPicPr>
          <p:cNvPr id="471" name="Google Shape;471;p5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8110" r="8102" t="0"/>
          <a:stretch/>
        </p:blipFill>
        <p:spPr>
          <a:xfrm>
            <a:off x="6049676" y="457200"/>
            <a:ext cx="3365560" cy="2671400"/>
          </a:xfrm>
          <a:prstGeom prst="rect">
            <a:avLst/>
          </a:prstGeom>
        </p:spPr>
      </p:pic>
      <p:pic>
        <p:nvPicPr>
          <p:cNvPr id="472" name="Google Shape;472;p59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0" l="8113" r="23073" t="17505"/>
          <a:stretch/>
        </p:blipFill>
        <p:spPr>
          <a:xfrm>
            <a:off x="6049675" y="3541350"/>
            <a:ext cx="3350523" cy="26714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3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VTS Membership Growth: </a:t>
            </a:r>
            <a:br>
              <a:rPr lang="en-US"/>
            </a:br>
            <a:r>
              <a:rPr lang="en-US"/>
              <a:t>1950 to 2024</a:t>
            </a:r>
            <a:endParaRPr/>
          </a:p>
        </p:txBody>
      </p:sp>
      <p:pic>
        <p:nvPicPr>
          <p:cNvPr id="292" name="Google Shape;292;p3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39856" l="0" r="0" t="0"/>
          <a:stretch/>
        </p:blipFill>
        <p:spPr>
          <a:xfrm>
            <a:off x="4936863" y="992250"/>
            <a:ext cx="6172200" cy="4873500"/>
          </a:xfrm>
          <a:prstGeom prst="rect">
            <a:avLst/>
          </a:prstGeom>
        </p:spPr>
      </p:pic>
      <p:sp>
        <p:nvSpPr>
          <p:cNvPr id="293" name="Google Shape;293;p33"/>
          <p:cNvSpPr txBox="1"/>
          <p:nvPr>
            <p:ph idx="1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i="1" lang="en-US" sz="2400">
                <a:latin typeface="Poppins"/>
                <a:ea typeface="Poppins"/>
                <a:cs typeface="Poppins"/>
                <a:sym typeface="Poppins"/>
              </a:rPr>
              <a:t>“...on June 1, 1950 there were 184 members, on December 20, 1950 there were 383 members and by February of 1951 the members stood at 413.”</a:t>
            </a:r>
            <a:endParaRPr i="1" sz="24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>
                <a:latin typeface="Poppins"/>
                <a:ea typeface="Poppins"/>
                <a:cs typeface="Poppins"/>
                <a:sym typeface="Poppins"/>
              </a:rPr>
              <a:t>As of October 8, 2024, IEEE VTS has 8,140 members. </a:t>
            </a:r>
            <a:endParaRPr sz="24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60"/>
          <p:cNvSpPr txBox="1"/>
          <p:nvPr>
            <p:ph type="title"/>
          </p:nvPr>
        </p:nvSpPr>
        <p:spPr>
          <a:xfrm>
            <a:off x="889063" y="2624075"/>
            <a:ext cx="3932100" cy="1600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2023: Region 10 Chapter Chair Training, Singapore</a:t>
            </a:r>
            <a:endParaRPr/>
          </a:p>
        </p:txBody>
      </p:sp>
      <p:pic>
        <p:nvPicPr>
          <p:cNvPr id="478" name="Google Shape;478;p6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9179" l="0" r="0" t="31600"/>
          <a:stretch/>
        </p:blipFill>
        <p:spPr>
          <a:xfrm>
            <a:off x="5183188" y="987425"/>
            <a:ext cx="6172200" cy="4873499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61"/>
          <p:cNvSpPr txBox="1"/>
          <p:nvPr>
            <p:ph type="title"/>
          </p:nvPr>
        </p:nvSpPr>
        <p:spPr>
          <a:xfrm>
            <a:off x="1616675" y="380200"/>
            <a:ext cx="9043200" cy="1600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2023-2024: IEEE VTS Board of Governors</a:t>
            </a:r>
            <a:endParaRPr/>
          </a:p>
        </p:txBody>
      </p:sp>
      <p:pic>
        <p:nvPicPr>
          <p:cNvPr id="484" name="Google Shape;484;p61"/>
          <p:cNvPicPr preferRelativeResize="0"/>
          <p:nvPr/>
        </p:nvPicPr>
        <p:blipFill rotWithShape="1">
          <a:blip r:embed="rId3">
            <a:alphaModFix/>
          </a:blip>
          <a:srcRect b="0" l="17707" r="22772" t="8172"/>
          <a:stretch/>
        </p:blipFill>
        <p:spPr>
          <a:xfrm>
            <a:off x="1173879" y="2332575"/>
            <a:ext cx="3184876" cy="3685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61"/>
          <p:cNvPicPr preferRelativeResize="0"/>
          <p:nvPr/>
        </p:nvPicPr>
        <p:blipFill rotWithShape="1">
          <a:blip r:embed="rId4">
            <a:alphaModFix/>
          </a:blip>
          <a:srcRect b="0" l="0" r="0" t="22618"/>
          <a:stretch/>
        </p:blipFill>
        <p:spPr>
          <a:xfrm>
            <a:off x="4668775" y="2332570"/>
            <a:ext cx="6349353" cy="3685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62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2024: Chapter Activities</a:t>
            </a:r>
            <a:endParaRPr/>
          </a:p>
        </p:txBody>
      </p:sp>
      <p:pic>
        <p:nvPicPr>
          <p:cNvPr id="491" name="Google Shape;491;p6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7662" r="17662" t="0"/>
          <a:stretch/>
        </p:blipFill>
        <p:spPr>
          <a:xfrm>
            <a:off x="5183188" y="987425"/>
            <a:ext cx="3076200" cy="2441699"/>
          </a:xfrm>
          <a:prstGeom prst="rect">
            <a:avLst/>
          </a:prstGeom>
        </p:spPr>
      </p:pic>
      <p:sp>
        <p:nvSpPr>
          <p:cNvPr id="492" name="Google Shape;492;p62"/>
          <p:cNvSpPr txBox="1"/>
          <p:nvPr>
            <p:ph idx="1" type="body"/>
          </p:nvPr>
        </p:nvSpPr>
        <p:spPr>
          <a:xfrm>
            <a:off x="839788" y="2372700"/>
            <a:ext cx="3932100" cy="3811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300">
                <a:latin typeface="Poppins"/>
                <a:ea typeface="Poppins"/>
                <a:cs typeface="Poppins"/>
                <a:sym typeface="Poppins"/>
              </a:rPr>
              <a:t>Clockwise from top left:</a:t>
            </a:r>
            <a:endParaRPr sz="23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300">
                <a:latin typeface="Poppins"/>
                <a:ea typeface="Poppins"/>
                <a:cs typeface="Poppins"/>
                <a:sym typeface="Poppins"/>
              </a:rPr>
              <a:t>Toronto Chapter</a:t>
            </a:r>
            <a:endParaRPr sz="23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300">
                <a:latin typeface="Poppins"/>
                <a:ea typeface="Poppins"/>
                <a:cs typeface="Poppins"/>
                <a:sym typeface="Poppins"/>
              </a:rPr>
              <a:t>Portugal Chapter</a:t>
            </a:r>
            <a:endParaRPr sz="23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300">
                <a:latin typeface="Poppins"/>
                <a:ea typeface="Poppins"/>
                <a:cs typeface="Poppins"/>
                <a:sym typeface="Poppins"/>
              </a:rPr>
              <a:t>Anil Neerukonda Institute Student Branch Chapter</a:t>
            </a:r>
            <a:endParaRPr sz="23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300">
                <a:latin typeface="Poppins"/>
                <a:ea typeface="Poppins"/>
                <a:cs typeface="Poppins"/>
                <a:sym typeface="Poppins"/>
              </a:rPr>
              <a:t>Benelux Chapter</a:t>
            </a:r>
            <a:endParaRPr sz="23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493" name="Google Shape;493;p62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30526" l="0" r="0" t="0"/>
          <a:stretch/>
        </p:blipFill>
        <p:spPr>
          <a:xfrm>
            <a:off x="8444053" y="987425"/>
            <a:ext cx="3076200" cy="2441700"/>
          </a:xfrm>
          <a:prstGeom prst="rect">
            <a:avLst/>
          </a:prstGeom>
        </p:spPr>
      </p:pic>
      <p:pic>
        <p:nvPicPr>
          <p:cNvPr id="494" name="Google Shape;494;p62"/>
          <p:cNvPicPr preferRelativeResize="0"/>
          <p:nvPr>
            <p:ph idx="4" type="pic"/>
          </p:nvPr>
        </p:nvPicPr>
        <p:blipFill rotWithShape="1">
          <a:blip r:embed="rId5">
            <a:alphaModFix/>
          </a:blip>
          <a:srcRect b="0" l="2057" r="27485" t="25434"/>
          <a:stretch/>
        </p:blipFill>
        <p:spPr>
          <a:xfrm>
            <a:off x="5183188" y="3620060"/>
            <a:ext cx="3076200" cy="2441700"/>
          </a:xfrm>
          <a:prstGeom prst="rect">
            <a:avLst/>
          </a:prstGeom>
        </p:spPr>
      </p:pic>
      <p:pic>
        <p:nvPicPr>
          <p:cNvPr id="495" name="Google Shape;495;p62"/>
          <p:cNvPicPr preferRelativeResize="0"/>
          <p:nvPr>
            <p:ph idx="5" type="pic"/>
          </p:nvPr>
        </p:nvPicPr>
        <p:blipFill rotWithShape="1">
          <a:blip r:embed="rId6">
            <a:alphaModFix/>
          </a:blip>
          <a:srcRect b="0" l="21610" r="21610" t="0"/>
          <a:stretch/>
        </p:blipFill>
        <p:spPr>
          <a:xfrm>
            <a:off x="8444053" y="3620060"/>
            <a:ext cx="3076198" cy="24417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63"/>
          <p:cNvSpPr txBox="1"/>
          <p:nvPr>
            <p:ph type="ctrTitle"/>
          </p:nvPr>
        </p:nvSpPr>
        <p:spPr>
          <a:xfrm>
            <a:off x="4111350" y="2235157"/>
            <a:ext cx="74655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A look back at VTS Conferences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64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9F32"/>
              </a:buClr>
              <a:buSzPts val="3200"/>
              <a:buFont typeface="Play"/>
              <a:buNone/>
            </a:pPr>
            <a:r>
              <a:rPr lang="en-US"/>
              <a:t>1950: Introducing VTC: 1950 Detroit</a:t>
            </a:r>
            <a:endParaRPr/>
          </a:p>
        </p:txBody>
      </p:sp>
      <p:sp>
        <p:nvSpPr>
          <p:cNvPr id="506" name="Google Shape;506;p64"/>
          <p:cNvSpPr txBox="1"/>
          <p:nvPr>
            <p:ph idx="1" type="body"/>
          </p:nvPr>
        </p:nvSpPr>
        <p:spPr>
          <a:xfrm>
            <a:off x="839800" y="2057400"/>
            <a:ext cx="55254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</a:pPr>
            <a:r>
              <a:rPr lang="en-US" sz="2750">
                <a:solidFill>
                  <a:schemeClr val="dk1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The first edition of the Vehicular Technology Conference was held in 1950 in Detroit, with eight technical presentations, six exhibitors, and 94 registered attendees.</a:t>
            </a:r>
            <a:endParaRPr sz="32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65"/>
          <p:cNvSpPr txBox="1"/>
          <p:nvPr>
            <p:ph type="title"/>
          </p:nvPr>
        </p:nvSpPr>
        <p:spPr>
          <a:xfrm>
            <a:off x="839801" y="457200"/>
            <a:ext cx="4343400" cy="1600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1974: 3rd Microwave Mobile Communication Symposium</a:t>
            </a:r>
            <a:endParaRPr/>
          </a:p>
        </p:txBody>
      </p:sp>
      <p:pic>
        <p:nvPicPr>
          <p:cNvPr id="512" name="Google Shape;512;p6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-20942" r="-20942" t="0"/>
          <a:stretch/>
        </p:blipFill>
        <p:spPr>
          <a:xfrm>
            <a:off x="5183188" y="987425"/>
            <a:ext cx="6172200" cy="4873500"/>
          </a:xfrm>
          <a:prstGeom prst="rect">
            <a:avLst/>
          </a:prstGeom>
        </p:spPr>
      </p:pic>
      <p:sp>
        <p:nvSpPr>
          <p:cNvPr id="513" name="Google Shape;513;p65"/>
          <p:cNvSpPr txBox="1"/>
          <p:nvPr>
            <p:ph idx="1" type="body"/>
          </p:nvPr>
        </p:nvSpPr>
        <p:spPr>
          <a:xfrm>
            <a:off x="839803" y="2057400"/>
            <a:ext cx="4929600" cy="3811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750">
                <a:latin typeface="Poppins"/>
                <a:ea typeface="Poppins"/>
                <a:cs typeface="Poppins"/>
                <a:sym typeface="Poppins"/>
              </a:rPr>
              <a:t>Invited speaker, Dr. William Jakes, Jr. of Bell Labs, presented, “Bringing order out of chaos - a decade of progress in mobile radio research”.</a:t>
            </a:r>
            <a:endParaRPr sz="275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66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9F32"/>
              </a:buClr>
              <a:buSzPts val="3200"/>
              <a:buFont typeface="Play"/>
              <a:buNone/>
            </a:pPr>
            <a:r>
              <a:rPr lang="en-US"/>
              <a:t>1975: 25th VTG Conference</a:t>
            </a:r>
            <a:endParaRPr/>
          </a:p>
        </p:txBody>
      </p:sp>
      <p:sp>
        <p:nvSpPr>
          <p:cNvPr id="519" name="Google Shape;519;p66"/>
          <p:cNvSpPr txBox="1"/>
          <p:nvPr>
            <p:ph idx="1" type="body"/>
          </p:nvPr>
        </p:nvSpPr>
        <p:spPr>
          <a:xfrm>
            <a:off x="839800" y="2057400"/>
            <a:ext cx="5496000" cy="43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None/>
            </a:pPr>
            <a:r>
              <a:rPr i="1" lang="en-US" sz="2000">
                <a:latin typeface="Poppins"/>
                <a:ea typeface="Poppins"/>
                <a:cs typeface="Poppins"/>
                <a:sym typeface="Poppins"/>
              </a:rPr>
              <a:t>“…As you no doubt know, many of your member’s papers have directly influence the department’s action in connection with vehicular communications. In fact – in our department, in many instances, your papers have become major reference documents.”</a:t>
            </a:r>
            <a:endParaRPr i="1" sz="20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None/>
            </a:pPr>
            <a:r>
              <a:t/>
            </a: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indent="-355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"/>
              <a:buChar char="-"/>
            </a:pPr>
            <a:r>
              <a:rPr lang="en-US" sz="2000">
                <a:latin typeface="Poppins"/>
                <a:ea typeface="Poppins"/>
                <a:cs typeface="Poppins"/>
                <a:sym typeface="Poppins"/>
              </a:rPr>
              <a:t>from the address given in Toronto at the 25th VTG Conference by R.R. Hoodspith, Director General, Telecommunications Regulatory Service, Department of Communications</a:t>
            </a:r>
            <a:endParaRPr sz="20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520" name="Google Shape;520;p66"/>
          <p:cNvPicPr preferRelativeResize="0"/>
          <p:nvPr>
            <p:ph idx="3" type="pic"/>
          </p:nvPr>
        </p:nvPicPr>
        <p:blipFill rotWithShape="1">
          <a:blip r:embed="rId3">
            <a:alphaModFix/>
          </a:blip>
          <a:srcRect b="0" l="-34659" r="-34659" t="0"/>
          <a:stretch/>
        </p:blipFill>
        <p:spPr>
          <a:xfrm>
            <a:off x="5480176" y="765522"/>
            <a:ext cx="6711825" cy="532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67"/>
          <p:cNvSpPr txBox="1"/>
          <p:nvPr>
            <p:ph type="title"/>
          </p:nvPr>
        </p:nvSpPr>
        <p:spPr>
          <a:xfrm>
            <a:off x="839788" y="457200"/>
            <a:ext cx="6284100" cy="67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</a:pPr>
            <a:r>
              <a:rPr lang="en-US"/>
              <a:t>1978: Conference Sessions</a:t>
            </a:r>
            <a:endParaRPr/>
          </a:p>
        </p:txBody>
      </p:sp>
      <p:pic>
        <p:nvPicPr>
          <p:cNvPr id="526" name="Google Shape;526;p6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32980" l="-16489" r="-16489" t="0"/>
          <a:stretch/>
        </p:blipFill>
        <p:spPr>
          <a:xfrm>
            <a:off x="838200" y="1430246"/>
            <a:ext cx="5136968" cy="2932579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67"/>
          <p:cNvSpPr txBox="1"/>
          <p:nvPr>
            <p:ph idx="1" type="body"/>
          </p:nvPr>
        </p:nvSpPr>
        <p:spPr>
          <a:xfrm>
            <a:off x="839788" y="4554070"/>
            <a:ext cx="5136900" cy="15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None/>
            </a:pPr>
            <a:r>
              <a:rPr lang="en-US" sz="3000">
                <a:latin typeface="Poppins"/>
                <a:ea typeface="Poppins"/>
                <a:cs typeface="Poppins"/>
                <a:sym typeface="Poppins"/>
              </a:rPr>
              <a:t>Session: Automatic Vehicle Location Systems</a:t>
            </a:r>
            <a:endParaRPr sz="30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528" name="Google Shape;528;p67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19736" l="-9865" r="-9865" t="0"/>
          <a:stretch/>
        </p:blipFill>
        <p:spPr>
          <a:xfrm>
            <a:off x="6215245" y="1430246"/>
            <a:ext cx="5136968" cy="2932579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67"/>
          <p:cNvSpPr txBox="1"/>
          <p:nvPr>
            <p:ph idx="4" type="body"/>
          </p:nvPr>
        </p:nvSpPr>
        <p:spPr>
          <a:xfrm>
            <a:off x="6216833" y="4554070"/>
            <a:ext cx="5136900" cy="15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None/>
            </a:pPr>
            <a:r>
              <a:rPr lang="en-US" sz="3000">
                <a:latin typeface="Poppins"/>
                <a:ea typeface="Poppins"/>
                <a:cs typeface="Poppins"/>
                <a:sym typeface="Poppins"/>
              </a:rPr>
              <a:t>Session: Communications at 800 MHz</a:t>
            </a:r>
            <a:endParaRPr sz="30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68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1979: Conference Theme</a:t>
            </a:r>
            <a:endParaRPr/>
          </a:p>
        </p:txBody>
      </p:sp>
      <p:pic>
        <p:nvPicPr>
          <p:cNvPr id="535" name="Google Shape;535;p6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-19463" l="504" r="514" t="-19463"/>
          <a:stretch/>
        </p:blipFill>
        <p:spPr>
          <a:xfrm>
            <a:off x="5183188" y="987425"/>
            <a:ext cx="6172200" cy="4873500"/>
          </a:xfrm>
          <a:prstGeom prst="rect">
            <a:avLst/>
          </a:prstGeom>
        </p:spPr>
      </p:pic>
      <p:sp>
        <p:nvSpPr>
          <p:cNvPr id="536" name="Google Shape;536;p68"/>
          <p:cNvSpPr txBox="1"/>
          <p:nvPr>
            <p:ph idx="1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>
                <a:latin typeface="Poppins"/>
                <a:ea typeface="Poppins"/>
                <a:cs typeface="Poppins"/>
                <a:sym typeface="Poppins"/>
              </a:rPr>
              <a:t>“Tomorrow’s Technology for a Mobile Society”</a:t>
            </a:r>
            <a:endParaRPr sz="30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69"/>
          <p:cNvSpPr txBox="1"/>
          <p:nvPr>
            <p:ph type="title"/>
          </p:nvPr>
        </p:nvSpPr>
        <p:spPr>
          <a:xfrm>
            <a:off x="3009900" y="4597625"/>
            <a:ext cx="6172200" cy="1600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1989: VTC Kick Off Lunch</a:t>
            </a:r>
            <a:endParaRPr/>
          </a:p>
        </p:txBody>
      </p:sp>
      <p:pic>
        <p:nvPicPr>
          <p:cNvPr id="542" name="Google Shape;542;p6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3392" l="0" r="0" t="3392"/>
          <a:stretch/>
        </p:blipFill>
        <p:spPr>
          <a:xfrm>
            <a:off x="3009888" y="484900"/>
            <a:ext cx="6172200" cy="487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4"/>
          <p:cNvSpPr txBox="1"/>
          <p:nvPr>
            <p:ph type="title"/>
          </p:nvPr>
        </p:nvSpPr>
        <p:spPr>
          <a:xfrm>
            <a:off x="839788" y="210875"/>
            <a:ext cx="3932100" cy="1600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1951 to 2024: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Membership Dues</a:t>
            </a:r>
            <a:endParaRPr/>
          </a:p>
        </p:txBody>
      </p:sp>
      <p:pic>
        <p:nvPicPr>
          <p:cNvPr id="299" name="Google Shape;299;p3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39856"/>
          <a:stretch/>
        </p:blipFill>
        <p:spPr>
          <a:xfrm>
            <a:off x="5183188" y="987425"/>
            <a:ext cx="6172200" cy="4873500"/>
          </a:xfrm>
          <a:prstGeom prst="rect">
            <a:avLst/>
          </a:prstGeom>
        </p:spPr>
      </p:pic>
      <p:sp>
        <p:nvSpPr>
          <p:cNvPr id="300" name="Google Shape;300;p34"/>
          <p:cNvSpPr txBox="1"/>
          <p:nvPr>
            <p:ph idx="1" type="body"/>
          </p:nvPr>
        </p:nvSpPr>
        <p:spPr>
          <a:xfrm>
            <a:off x="839788" y="2254475"/>
            <a:ext cx="3932100" cy="3811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25000" lnSpcReduction="10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-US" sz="9200">
                <a:latin typeface="Poppins"/>
                <a:ea typeface="Poppins"/>
                <a:cs typeface="Poppins"/>
                <a:sym typeface="Poppins"/>
              </a:rPr>
              <a:t>The </a:t>
            </a:r>
            <a:r>
              <a:rPr lang="en-US" sz="9200">
                <a:latin typeface="Poppins"/>
                <a:ea typeface="Poppins"/>
                <a:cs typeface="Poppins"/>
                <a:sym typeface="Poppins"/>
              </a:rPr>
              <a:t>annual</a:t>
            </a:r>
            <a:r>
              <a:rPr lang="en-US" sz="9200">
                <a:latin typeface="Poppins"/>
                <a:ea typeface="Poppins"/>
                <a:cs typeface="Poppins"/>
                <a:sym typeface="Poppins"/>
              </a:rPr>
              <a:t> membership fee in 1951 was USD $2.</a:t>
            </a:r>
            <a:endParaRPr sz="92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t/>
            </a:r>
            <a:endParaRPr sz="92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-US" sz="9200">
                <a:latin typeface="Poppins"/>
                <a:ea typeface="Poppins"/>
                <a:cs typeface="Poppins"/>
                <a:sym typeface="Poppins"/>
              </a:rPr>
              <a:t>In 2024, the </a:t>
            </a:r>
            <a:r>
              <a:rPr lang="en-US" sz="9200">
                <a:latin typeface="Poppins"/>
                <a:ea typeface="Poppins"/>
                <a:cs typeface="Poppins"/>
                <a:sym typeface="Poppins"/>
              </a:rPr>
              <a:t>annual</a:t>
            </a:r>
            <a:r>
              <a:rPr lang="en-US" sz="9200">
                <a:latin typeface="Poppins"/>
                <a:ea typeface="Poppins"/>
                <a:cs typeface="Poppins"/>
                <a:sym typeface="Poppins"/>
              </a:rPr>
              <a:t> regular membership is USD $18.</a:t>
            </a:r>
            <a:endParaRPr sz="92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6875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1" name="Google Shape;30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3200" y="457205"/>
            <a:ext cx="6172199" cy="7460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70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1989: Conference Theme</a:t>
            </a:r>
            <a:endParaRPr/>
          </a:p>
        </p:txBody>
      </p:sp>
      <p:pic>
        <p:nvPicPr>
          <p:cNvPr id="548" name="Google Shape;548;p7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-2366" l="0" r="0" t="-2356"/>
          <a:stretch/>
        </p:blipFill>
        <p:spPr>
          <a:xfrm>
            <a:off x="5183188" y="987425"/>
            <a:ext cx="6172200" cy="4873500"/>
          </a:xfrm>
          <a:prstGeom prst="rect">
            <a:avLst/>
          </a:prstGeom>
        </p:spPr>
      </p:pic>
      <p:sp>
        <p:nvSpPr>
          <p:cNvPr id="549" name="Google Shape;549;p70"/>
          <p:cNvSpPr txBox="1"/>
          <p:nvPr>
            <p:ph idx="1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000">
                <a:latin typeface="Poppins"/>
                <a:ea typeface="Poppins"/>
                <a:cs typeface="Poppins"/>
                <a:sym typeface="Poppins"/>
              </a:rPr>
              <a:t>Gate to New Concepts in Vehicular Technology</a:t>
            </a:r>
            <a:endParaRPr sz="30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71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1990: Conference Theme</a:t>
            </a:r>
            <a:endParaRPr/>
          </a:p>
        </p:txBody>
      </p:sp>
      <p:pic>
        <p:nvPicPr>
          <p:cNvPr id="555" name="Google Shape;555;p7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903" r="893" t="0"/>
          <a:stretch/>
        </p:blipFill>
        <p:spPr>
          <a:xfrm>
            <a:off x="5183188" y="987425"/>
            <a:ext cx="6172200" cy="4873500"/>
          </a:xfrm>
          <a:prstGeom prst="rect">
            <a:avLst/>
          </a:prstGeom>
        </p:spPr>
      </p:pic>
      <p:sp>
        <p:nvSpPr>
          <p:cNvPr id="556" name="Google Shape;556;p71"/>
          <p:cNvSpPr txBox="1"/>
          <p:nvPr>
            <p:ph idx="1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000">
                <a:latin typeface="Poppins"/>
                <a:ea typeface="Poppins"/>
                <a:cs typeface="Poppins"/>
                <a:sym typeface="Poppins"/>
              </a:rPr>
              <a:t>On the Move in the ‘90’s</a:t>
            </a:r>
            <a:endParaRPr sz="30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72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2000/2001</a:t>
            </a:r>
            <a:endParaRPr/>
          </a:p>
        </p:txBody>
      </p:sp>
      <p:pic>
        <p:nvPicPr>
          <p:cNvPr id="562" name="Google Shape;562;p7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-29897" l="0" r="0" t="-29897"/>
          <a:stretch/>
        </p:blipFill>
        <p:spPr>
          <a:xfrm>
            <a:off x="5183188" y="992250"/>
            <a:ext cx="6172200" cy="4873500"/>
          </a:xfrm>
          <a:prstGeom prst="rect">
            <a:avLst/>
          </a:prstGeom>
        </p:spPr>
      </p:pic>
      <p:sp>
        <p:nvSpPr>
          <p:cNvPr id="563" name="Google Shape;563;p72"/>
          <p:cNvSpPr txBox="1"/>
          <p:nvPr>
            <p:ph idx="1" type="body"/>
          </p:nvPr>
        </p:nvSpPr>
        <p:spPr>
          <a:xfrm>
            <a:off x="839801" y="2057400"/>
            <a:ext cx="4343400" cy="4475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000">
                <a:latin typeface="Poppins"/>
                <a:ea typeface="Poppins"/>
                <a:cs typeface="Poppins"/>
                <a:sym typeface="Poppins"/>
              </a:rPr>
              <a:t>In the year 2000, IEEE VTS offered two Conferences each year, one in North America, and a second which alternated between Europe and Asia.</a:t>
            </a:r>
            <a:endParaRPr sz="30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73"/>
          <p:cNvSpPr txBox="1"/>
          <p:nvPr>
            <p:ph type="title"/>
          </p:nvPr>
        </p:nvSpPr>
        <p:spPr>
          <a:xfrm>
            <a:off x="3385955" y="3708850"/>
            <a:ext cx="5617200" cy="1600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2001: Conference photos</a:t>
            </a:r>
            <a:endParaRPr/>
          </a:p>
        </p:txBody>
      </p:sp>
      <p:pic>
        <p:nvPicPr>
          <p:cNvPr id="569" name="Google Shape;569;p7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32976" l="1839" r="4289" t="34464"/>
          <a:stretch/>
        </p:blipFill>
        <p:spPr>
          <a:xfrm>
            <a:off x="6627275" y="1412700"/>
            <a:ext cx="3945475" cy="2802725"/>
          </a:xfrm>
          <a:prstGeom prst="rect">
            <a:avLst/>
          </a:prstGeom>
        </p:spPr>
      </p:pic>
      <p:pic>
        <p:nvPicPr>
          <p:cNvPr id="570" name="Google Shape;570;p7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65257" l="1188" r="2933" t="2742"/>
          <a:stretch/>
        </p:blipFill>
        <p:spPr>
          <a:xfrm>
            <a:off x="1093725" y="1412700"/>
            <a:ext cx="4246850" cy="29031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74"/>
          <p:cNvSpPr txBox="1"/>
          <p:nvPr>
            <p:ph type="title"/>
          </p:nvPr>
        </p:nvSpPr>
        <p:spPr>
          <a:xfrm>
            <a:off x="3397204" y="5180300"/>
            <a:ext cx="5397600" cy="1600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VTC2002-Fall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Vancouver, British Columbia, Canada</a:t>
            </a:r>
            <a:endParaRPr/>
          </a:p>
        </p:txBody>
      </p:sp>
      <p:pic>
        <p:nvPicPr>
          <p:cNvPr id="576" name="Google Shape;576;p7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-15374" r="-15361" t="0"/>
          <a:stretch/>
        </p:blipFill>
        <p:spPr>
          <a:xfrm>
            <a:off x="3009888" y="547300"/>
            <a:ext cx="6172200" cy="48735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75"/>
          <p:cNvSpPr txBox="1"/>
          <p:nvPr>
            <p:ph type="title"/>
          </p:nvPr>
        </p:nvSpPr>
        <p:spPr>
          <a:xfrm>
            <a:off x="820063" y="2628900"/>
            <a:ext cx="3932100" cy="1600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VTC2005-Fall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Dallas, Texas, USA</a:t>
            </a:r>
            <a:endParaRPr/>
          </a:p>
        </p:txBody>
      </p:sp>
      <p:pic>
        <p:nvPicPr>
          <p:cNvPr id="582" name="Google Shape;582;p7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5003" r="5003" t="0"/>
          <a:stretch/>
        </p:blipFill>
        <p:spPr>
          <a:xfrm>
            <a:off x="5183188" y="987425"/>
            <a:ext cx="3076200" cy="2441700"/>
          </a:xfrm>
          <a:prstGeom prst="rect">
            <a:avLst/>
          </a:prstGeom>
        </p:spPr>
      </p:pic>
      <p:pic>
        <p:nvPicPr>
          <p:cNvPr id="583" name="Google Shape;583;p75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20628" l="0" r="0" t="0"/>
          <a:stretch/>
        </p:blipFill>
        <p:spPr>
          <a:xfrm>
            <a:off x="8444053" y="987425"/>
            <a:ext cx="3076200" cy="2441700"/>
          </a:xfrm>
          <a:prstGeom prst="rect">
            <a:avLst/>
          </a:prstGeom>
        </p:spPr>
      </p:pic>
      <p:pic>
        <p:nvPicPr>
          <p:cNvPr id="584" name="Google Shape;584;p75"/>
          <p:cNvPicPr preferRelativeResize="0"/>
          <p:nvPr>
            <p:ph idx="4" type="pic"/>
          </p:nvPr>
        </p:nvPicPr>
        <p:blipFill rotWithShape="1">
          <a:blip r:embed="rId5">
            <a:alphaModFix/>
          </a:blip>
          <a:srcRect b="41390" l="0" r="0" t="0"/>
          <a:stretch/>
        </p:blipFill>
        <p:spPr>
          <a:xfrm>
            <a:off x="5183188" y="3620060"/>
            <a:ext cx="3076200" cy="2441700"/>
          </a:xfrm>
          <a:prstGeom prst="rect">
            <a:avLst/>
          </a:prstGeom>
        </p:spPr>
      </p:pic>
      <p:pic>
        <p:nvPicPr>
          <p:cNvPr id="585" name="Google Shape;585;p75"/>
          <p:cNvPicPr preferRelativeResize="0"/>
          <p:nvPr>
            <p:ph idx="5" type="pic"/>
          </p:nvPr>
        </p:nvPicPr>
        <p:blipFill rotWithShape="1">
          <a:blip r:embed="rId6">
            <a:alphaModFix/>
          </a:blip>
          <a:srcRect b="26991" l="0" r="0" t="0"/>
          <a:stretch/>
        </p:blipFill>
        <p:spPr>
          <a:xfrm>
            <a:off x="8444053" y="3620060"/>
            <a:ext cx="3076200" cy="24417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76"/>
          <p:cNvSpPr txBox="1"/>
          <p:nvPr>
            <p:ph type="title"/>
          </p:nvPr>
        </p:nvSpPr>
        <p:spPr>
          <a:xfrm>
            <a:off x="3692853" y="5057875"/>
            <a:ext cx="4806300" cy="1600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VTC2006-Spring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Melbourne, Australia</a:t>
            </a:r>
            <a:endParaRPr/>
          </a:p>
        </p:txBody>
      </p:sp>
      <p:pic>
        <p:nvPicPr>
          <p:cNvPr id="591" name="Google Shape;591;p7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-36362" l="0" r="0" t="-36379"/>
          <a:stretch/>
        </p:blipFill>
        <p:spPr>
          <a:xfrm>
            <a:off x="6556773" y="1439638"/>
            <a:ext cx="5038975" cy="3978725"/>
          </a:xfrm>
          <a:prstGeom prst="rect">
            <a:avLst/>
          </a:prstGeom>
        </p:spPr>
      </p:pic>
      <p:pic>
        <p:nvPicPr>
          <p:cNvPr id="592" name="Google Shape;592;p76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79" l="-12406" r="-12406" t="79"/>
          <a:stretch/>
        </p:blipFill>
        <p:spPr>
          <a:xfrm>
            <a:off x="384563" y="780475"/>
            <a:ext cx="6172200" cy="48735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77"/>
          <p:cNvSpPr txBox="1"/>
          <p:nvPr>
            <p:ph type="title"/>
          </p:nvPr>
        </p:nvSpPr>
        <p:spPr>
          <a:xfrm>
            <a:off x="721550" y="2539125"/>
            <a:ext cx="5446800" cy="1600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VTC2007-Fall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Baltimore, MD, USA</a:t>
            </a:r>
            <a:endParaRPr/>
          </a:p>
        </p:txBody>
      </p:sp>
      <p:pic>
        <p:nvPicPr>
          <p:cNvPr id="598" name="Google Shape;598;p7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-37236" r="-37253" t="0"/>
          <a:stretch/>
        </p:blipFill>
        <p:spPr>
          <a:xfrm>
            <a:off x="4217575" y="0"/>
            <a:ext cx="8444125" cy="667845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78"/>
          <p:cNvSpPr txBox="1"/>
          <p:nvPr>
            <p:ph type="title"/>
          </p:nvPr>
        </p:nvSpPr>
        <p:spPr>
          <a:xfrm>
            <a:off x="790513" y="2628900"/>
            <a:ext cx="3932100" cy="1600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VTC2008-Spring Singapore</a:t>
            </a:r>
            <a:endParaRPr/>
          </a:p>
        </p:txBody>
      </p:sp>
      <p:pic>
        <p:nvPicPr>
          <p:cNvPr id="604" name="Google Shape;604;p7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793" r="1793" t="0"/>
          <a:stretch/>
        </p:blipFill>
        <p:spPr>
          <a:xfrm>
            <a:off x="5183188" y="987425"/>
            <a:ext cx="3076200" cy="2441700"/>
          </a:xfrm>
          <a:prstGeom prst="rect">
            <a:avLst/>
          </a:prstGeom>
        </p:spPr>
      </p:pic>
      <p:pic>
        <p:nvPicPr>
          <p:cNvPr id="605" name="Google Shape;605;p78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0" l="6017" r="6008" t="0"/>
          <a:stretch/>
        </p:blipFill>
        <p:spPr>
          <a:xfrm>
            <a:off x="8444053" y="987425"/>
            <a:ext cx="3076200" cy="2441700"/>
          </a:xfrm>
          <a:prstGeom prst="rect">
            <a:avLst/>
          </a:prstGeom>
        </p:spPr>
      </p:pic>
      <p:pic>
        <p:nvPicPr>
          <p:cNvPr id="606" name="Google Shape;606;p78"/>
          <p:cNvPicPr preferRelativeResize="0"/>
          <p:nvPr>
            <p:ph idx="4" type="pic"/>
          </p:nvPr>
        </p:nvPicPr>
        <p:blipFill rotWithShape="1">
          <a:blip r:embed="rId5">
            <a:alphaModFix/>
          </a:blip>
          <a:srcRect b="0" l="14194" r="14187" t="0"/>
          <a:stretch/>
        </p:blipFill>
        <p:spPr>
          <a:xfrm>
            <a:off x="5183188" y="3620060"/>
            <a:ext cx="3076200" cy="2441700"/>
          </a:xfrm>
          <a:prstGeom prst="rect">
            <a:avLst/>
          </a:prstGeom>
        </p:spPr>
      </p:pic>
      <p:pic>
        <p:nvPicPr>
          <p:cNvPr id="607" name="Google Shape;607;p78"/>
          <p:cNvPicPr preferRelativeResize="0"/>
          <p:nvPr>
            <p:ph idx="5" type="pic"/>
          </p:nvPr>
        </p:nvPicPr>
        <p:blipFill rotWithShape="1">
          <a:blip r:embed="rId6">
            <a:alphaModFix/>
          </a:blip>
          <a:srcRect b="0" l="10747" r="10747" t="0"/>
          <a:stretch/>
        </p:blipFill>
        <p:spPr>
          <a:xfrm>
            <a:off x="8444053" y="3620060"/>
            <a:ext cx="3076200" cy="24417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79"/>
          <p:cNvSpPr txBox="1"/>
          <p:nvPr>
            <p:ph type="title"/>
          </p:nvPr>
        </p:nvSpPr>
        <p:spPr>
          <a:xfrm>
            <a:off x="790513" y="2628900"/>
            <a:ext cx="3932100" cy="1600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VPPC 2008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Harbin, China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13" name="Google Shape;613;p79" title="P1000363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4138" y="1143000"/>
            <a:ext cx="6096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5"/>
          <p:cNvSpPr txBox="1"/>
          <p:nvPr>
            <p:ph type="title"/>
          </p:nvPr>
        </p:nvSpPr>
        <p:spPr>
          <a:xfrm>
            <a:off x="839801" y="210875"/>
            <a:ext cx="4343400" cy="1600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1967: </a:t>
            </a:r>
            <a:r>
              <a:rPr lang="en-US"/>
              <a:t>Why join VTG?</a:t>
            </a:r>
            <a:endParaRPr/>
          </a:p>
        </p:txBody>
      </p:sp>
      <p:pic>
        <p:nvPicPr>
          <p:cNvPr id="307" name="Google Shape;307;p3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845" l="0" r="0" t="845"/>
          <a:stretch/>
        </p:blipFill>
        <p:spPr>
          <a:xfrm>
            <a:off x="5183188" y="987425"/>
            <a:ext cx="6172202" cy="4873501"/>
          </a:xfrm>
          <a:prstGeom prst="rect">
            <a:avLst/>
          </a:prstGeom>
        </p:spPr>
      </p:pic>
      <p:sp>
        <p:nvSpPr>
          <p:cNvPr id="308" name="Google Shape;308;p35"/>
          <p:cNvSpPr txBox="1"/>
          <p:nvPr>
            <p:ph idx="1" type="body"/>
          </p:nvPr>
        </p:nvSpPr>
        <p:spPr>
          <a:xfrm>
            <a:off x="839788" y="2293900"/>
            <a:ext cx="3932100" cy="3811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i="1" lang="en-US" sz="2600">
                <a:latin typeface="Poppins"/>
                <a:ea typeface="Poppins"/>
                <a:cs typeface="Poppins"/>
                <a:sym typeface="Poppins"/>
              </a:rPr>
              <a:t>“I feel that the most positive aspect of VTG membership is the opportunity it provides to participate in the local and national activities of the group.”</a:t>
            </a:r>
            <a:endParaRPr i="1" sz="26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80"/>
          <p:cNvSpPr txBox="1"/>
          <p:nvPr>
            <p:ph type="title"/>
          </p:nvPr>
        </p:nvSpPr>
        <p:spPr>
          <a:xfrm>
            <a:off x="839788" y="457200"/>
            <a:ext cx="6284100" cy="6783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VPPC 2015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Montreal, Canada</a:t>
            </a:r>
            <a:endParaRPr/>
          </a:p>
        </p:txBody>
      </p:sp>
      <p:pic>
        <p:nvPicPr>
          <p:cNvPr id="619" name="Google Shape;619;p8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75199" l="0" r="43810" t="0"/>
          <a:stretch/>
        </p:blipFill>
        <p:spPr>
          <a:xfrm>
            <a:off x="2808251" y="1069500"/>
            <a:ext cx="6857975" cy="5298401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81"/>
          <p:cNvSpPr txBox="1"/>
          <p:nvPr>
            <p:ph type="title"/>
          </p:nvPr>
        </p:nvSpPr>
        <p:spPr>
          <a:xfrm>
            <a:off x="2953938" y="5364225"/>
            <a:ext cx="6284100" cy="6783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VTC2016-Spring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Nanjing, China</a:t>
            </a:r>
            <a:endParaRPr/>
          </a:p>
        </p:txBody>
      </p:sp>
      <p:pic>
        <p:nvPicPr>
          <p:cNvPr id="625" name="Google Shape;625;p8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-2221" l="0" r="0" t="18067"/>
          <a:stretch/>
        </p:blipFill>
        <p:spPr>
          <a:xfrm>
            <a:off x="838200" y="1430246"/>
            <a:ext cx="5136900" cy="2932500"/>
          </a:xfrm>
          <a:prstGeom prst="rect">
            <a:avLst/>
          </a:prstGeom>
        </p:spPr>
      </p:pic>
      <p:pic>
        <p:nvPicPr>
          <p:cNvPr id="626" name="Google Shape;626;p81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0" l="0" r="14214" t="0"/>
          <a:stretch/>
        </p:blipFill>
        <p:spPr>
          <a:xfrm>
            <a:off x="6215245" y="1430246"/>
            <a:ext cx="5136900" cy="29325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82"/>
          <p:cNvSpPr txBox="1"/>
          <p:nvPr>
            <p:ph type="title"/>
          </p:nvPr>
        </p:nvSpPr>
        <p:spPr>
          <a:xfrm>
            <a:off x="800363" y="26289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VTC2016-Fall Montreal, Canada</a:t>
            </a:r>
            <a:endParaRPr/>
          </a:p>
        </p:txBody>
      </p:sp>
      <p:pic>
        <p:nvPicPr>
          <p:cNvPr id="632" name="Google Shape;632;p8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7877" r="7869" t="0"/>
          <a:stretch/>
        </p:blipFill>
        <p:spPr>
          <a:xfrm>
            <a:off x="8444051" y="987425"/>
            <a:ext cx="3076198" cy="244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82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0" l="7968" r="7976" t="0"/>
          <a:stretch/>
        </p:blipFill>
        <p:spPr>
          <a:xfrm>
            <a:off x="5183203" y="987425"/>
            <a:ext cx="3076202" cy="244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82"/>
          <p:cNvPicPr preferRelativeResize="0"/>
          <p:nvPr>
            <p:ph idx="4" type="pic"/>
          </p:nvPr>
        </p:nvPicPr>
        <p:blipFill rotWithShape="1">
          <a:blip r:embed="rId5">
            <a:alphaModFix/>
          </a:blip>
          <a:srcRect b="0" l="7968" r="7976" t="0"/>
          <a:stretch/>
        </p:blipFill>
        <p:spPr>
          <a:xfrm>
            <a:off x="5183188" y="3620060"/>
            <a:ext cx="3076202" cy="244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82"/>
          <p:cNvPicPr preferRelativeResize="0"/>
          <p:nvPr>
            <p:ph idx="5" type="pic"/>
          </p:nvPr>
        </p:nvPicPr>
        <p:blipFill rotWithShape="1">
          <a:blip r:embed="rId6">
            <a:alphaModFix/>
          </a:blip>
          <a:srcRect b="0" l="7918" r="7927" t="0"/>
          <a:stretch/>
        </p:blipFill>
        <p:spPr>
          <a:xfrm>
            <a:off x="8444053" y="3620060"/>
            <a:ext cx="3076202" cy="244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83"/>
          <p:cNvSpPr txBox="1"/>
          <p:nvPr>
            <p:ph type="title"/>
          </p:nvPr>
        </p:nvSpPr>
        <p:spPr>
          <a:xfrm>
            <a:off x="2953938" y="5216425"/>
            <a:ext cx="6284100" cy="6783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VTC2017-Fall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Toronto, Canada</a:t>
            </a:r>
            <a:endParaRPr/>
          </a:p>
        </p:txBody>
      </p:sp>
      <p:pic>
        <p:nvPicPr>
          <p:cNvPr id="641" name="Google Shape;641;p8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729" r="738" t="0"/>
          <a:stretch/>
        </p:blipFill>
        <p:spPr>
          <a:xfrm>
            <a:off x="838200" y="1430246"/>
            <a:ext cx="5136901" cy="2932500"/>
          </a:xfrm>
          <a:prstGeom prst="rect">
            <a:avLst/>
          </a:prstGeom>
        </p:spPr>
      </p:pic>
      <p:pic>
        <p:nvPicPr>
          <p:cNvPr id="642" name="Google Shape;642;p83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0" l="729" r="738" t="0"/>
          <a:stretch/>
        </p:blipFill>
        <p:spPr>
          <a:xfrm>
            <a:off x="6215245" y="1430246"/>
            <a:ext cx="5136901" cy="29325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84"/>
          <p:cNvSpPr txBox="1"/>
          <p:nvPr>
            <p:ph type="title"/>
          </p:nvPr>
        </p:nvSpPr>
        <p:spPr>
          <a:xfrm>
            <a:off x="849638" y="2628900"/>
            <a:ext cx="3932100" cy="1600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VPPC 2017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Belfort, France</a:t>
            </a:r>
            <a:endParaRPr/>
          </a:p>
        </p:txBody>
      </p:sp>
      <p:pic>
        <p:nvPicPr>
          <p:cNvPr id="648" name="Google Shape;648;p8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29567" r="0" t="0"/>
          <a:stretch/>
        </p:blipFill>
        <p:spPr>
          <a:xfrm>
            <a:off x="6818863" y="1253450"/>
            <a:ext cx="3076200" cy="2441700"/>
          </a:xfrm>
          <a:prstGeom prst="rect">
            <a:avLst/>
          </a:prstGeom>
        </p:spPr>
      </p:pic>
      <p:pic>
        <p:nvPicPr>
          <p:cNvPr id="649" name="Google Shape;649;p84"/>
          <p:cNvPicPr preferRelativeResize="0"/>
          <p:nvPr>
            <p:ph idx="5" type="pic"/>
          </p:nvPr>
        </p:nvPicPr>
        <p:blipFill rotWithShape="1">
          <a:blip r:embed="rId4">
            <a:alphaModFix/>
          </a:blip>
          <a:srcRect b="12496" l="32261" r="19152" t="12496"/>
          <a:stretch/>
        </p:blipFill>
        <p:spPr>
          <a:xfrm>
            <a:off x="8444050" y="3925200"/>
            <a:ext cx="3076200" cy="1831400"/>
          </a:xfrm>
          <a:prstGeom prst="rect">
            <a:avLst/>
          </a:prstGeom>
        </p:spPr>
      </p:pic>
      <p:pic>
        <p:nvPicPr>
          <p:cNvPr id="650" name="Google Shape;650;p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83200" y="3925200"/>
            <a:ext cx="3076200" cy="18314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85"/>
          <p:cNvSpPr txBox="1"/>
          <p:nvPr/>
        </p:nvSpPr>
        <p:spPr>
          <a:xfrm>
            <a:off x="918627" y="3945225"/>
            <a:ext cx="45795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C09F32"/>
                </a:solidFill>
                <a:latin typeface="Play"/>
                <a:ea typeface="Play"/>
                <a:cs typeface="Play"/>
                <a:sym typeface="Play"/>
              </a:rPr>
              <a:t>1st Wireless Africa Conference, 2018</a:t>
            </a:r>
            <a:endParaRPr sz="3200">
              <a:solidFill>
                <a:srgbClr val="C09F32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C09F32"/>
                </a:solidFill>
                <a:latin typeface="Play"/>
                <a:ea typeface="Play"/>
                <a:cs typeface="Play"/>
                <a:sym typeface="Play"/>
              </a:rPr>
              <a:t>Addis Ababa, Ethiopia</a:t>
            </a:r>
            <a:endParaRPr sz="3200">
              <a:solidFill>
                <a:srgbClr val="C09F32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656" name="Google Shape;656;p8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7516" r="17510" t="0"/>
          <a:stretch/>
        </p:blipFill>
        <p:spPr>
          <a:xfrm>
            <a:off x="4720088" y="891838"/>
            <a:ext cx="3076200" cy="244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p85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0" l="8153" r="29846" t="0"/>
          <a:stretch/>
        </p:blipFill>
        <p:spPr>
          <a:xfrm>
            <a:off x="7980953" y="891838"/>
            <a:ext cx="3076200" cy="244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85"/>
          <p:cNvPicPr preferRelativeResize="0"/>
          <p:nvPr>
            <p:ph idx="4" type="pic"/>
          </p:nvPr>
        </p:nvPicPr>
        <p:blipFill rotWithShape="1">
          <a:blip r:embed="rId5">
            <a:alphaModFix/>
          </a:blip>
          <a:srcRect b="0" l="-15223" r="-15223" t="0"/>
          <a:stretch/>
        </p:blipFill>
        <p:spPr>
          <a:xfrm>
            <a:off x="4720113" y="3524463"/>
            <a:ext cx="6337050" cy="244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86"/>
          <p:cNvSpPr txBox="1"/>
          <p:nvPr>
            <p:ph type="title"/>
          </p:nvPr>
        </p:nvSpPr>
        <p:spPr>
          <a:xfrm>
            <a:off x="879213" y="2628900"/>
            <a:ext cx="3932100" cy="1600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Joint Rail Conference 2018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Pittsburgh, PA, USA</a:t>
            </a:r>
            <a:endParaRPr/>
          </a:p>
        </p:txBody>
      </p:sp>
      <p:pic>
        <p:nvPicPr>
          <p:cNvPr id="664" name="Google Shape;664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5851" y="1103575"/>
            <a:ext cx="6967552" cy="4650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87"/>
          <p:cNvSpPr txBox="1"/>
          <p:nvPr>
            <p:ph type="title"/>
          </p:nvPr>
        </p:nvSpPr>
        <p:spPr>
          <a:xfrm>
            <a:off x="662438" y="2628900"/>
            <a:ext cx="3932100" cy="1600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VTC2018-Spring Porto, Portugal</a:t>
            </a:r>
            <a:endParaRPr/>
          </a:p>
        </p:txBody>
      </p:sp>
      <p:pic>
        <p:nvPicPr>
          <p:cNvPr id="670" name="Google Shape;670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67724" y="557650"/>
            <a:ext cx="1952516" cy="293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0525" y="557648"/>
            <a:ext cx="4404200" cy="293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24302" y="3646175"/>
            <a:ext cx="3384212" cy="2244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87"/>
          <p:cNvPicPr preferRelativeResize="0"/>
          <p:nvPr/>
        </p:nvPicPr>
        <p:blipFill rotWithShape="1">
          <a:blip r:embed="rId6">
            <a:alphaModFix/>
          </a:blip>
          <a:srcRect b="5482" l="2855" r="11660" t="0"/>
          <a:stretch/>
        </p:blipFill>
        <p:spPr>
          <a:xfrm>
            <a:off x="8460925" y="3646175"/>
            <a:ext cx="3059326" cy="224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88"/>
          <p:cNvSpPr txBox="1"/>
          <p:nvPr>
            <p:ph type="title"/>
          </p:nvPr>
        </p:nvSpPr>
        <p:spPr>
          <a:xfrm>
            <a:off x="1124338" y="5029225"/>
            <a:ext cx="6284100" cy="6783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VTC2018-Fall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VPPC 2018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Chicago, IL, USA</a:t>
            </a:r>
            <a:endParaRPr/>
          </a:p>
        </p:txBody>
      </p:sp>
      <p:pic>
        <p:nvPicPr>
          <p:cNvPr id="679" name="Google Shape;679;p88"/>
          <p:cNvPicPr preferRelativeResize="0"/>
          <p:nvPr/>
        </p:nvPicPr>
        <p:blipFill rotWithShape="1">
          <a:blip r:embed="rId3">
            <a:alphaModFix/>
          </a:blip>
          <a:srcRect b="27023" l="0" r="0" t="0"/>
          <a:stretch/>
        </p:blipFill>
        <p:spPr>
          <a:xfrm>
            <a:off x="1124350" y="889150"/>
            <a:ext cx="4483000" cy="289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88"/>
          <p:cNvPicPr preferRelativeResize="0"/>
          <p:nvPr/>
        </p:nvPicPr>
        <p:blipFill rotWithShape="1">
          <a:blip r:embed="rId4">
            <a:alphaModFix/>
          </a:blip>
          <a:srcRect b="34710" l="0" r="0" t="25286"/>
          <a:stretch/>
        </p:blipFill>
        <p:spPr>
          <a:xfrm>
            <a:off x="4352825" y="3954175"/>
            <a:ext cx="6714824" cy="201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8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85025" y="889150"/>
            <a:ext cx="5182625" cy="289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89"/>
          <p:cNvSpPr txBox="1"/>
          <p:nvPr>
            <p:ph type="title"/>
          </p:nvPr>
        </p:nvSpPr>
        <p:spPr>
          <a:xfrm>
            <a:off x="918613" y="1655075"/>
            <a:ext cx="3932100" cy="1600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VTC2019-Spring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Kuala Lumpur, Malaysia</a:t>
            </a:r>
            <a:endParaRPr/>
          </a:p>
        </p:txBody>
      </p:sp>
      <p:pic>
        <p:nvPicPr>
          <p:cNvPr id="687" name="Google Shape;687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31960" y="3585725"/>
            <a:ext cx="4385090" cy="244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89"/>
          <p:cNvPicPr preferRelativeResize="0"/>
          <p:nvPr/>
        </p:nvPicPr>
        <p:blipFill rotWithShape="1">
          <a:blip r:embed="rId4">
            <a:alphaModFix/>
          </a:blip>
          <a:srcRect b="0" l="0" r="27959" t="0"/>
          <a:stretch/>
        </p:blipFill>
        <p:spPr>
          <a:xfrm>
            <a:off x="7772400" y="3542125"/>
            <a:ext cx="3307528" cy="244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8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88627" y="941700"/>
            <a:ext cx="5043887" cy="244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3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5562" l="-4609" r="-4620" t="0"/>
          <a:stretch/>
        </p:blipFill>
        <p:spPr>
          <a:xfrm>
            <a:off x="838200" y="1314824"/>
            <a:ext cx="10517100" cy="4546200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36"/>
          <p:cNvSpPr txBox="1"/>
          <p:nvPr>
            <p:ph type="title"/>
          </p:nvPr>
        </p:nvSpPr>
        <p:spPr>
          <a:xfrm>
            <a:off x="839799" y="457200"/>
            <a:ext cx="11172600" cy="67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D8D8D8"/>
                </a:solidFill>
              </a:rPr>
              <a:t>1965-1975: VTG Standard Activities</a:t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90"/>
          <p:cNvSpPr txBox="1"/>
          <p:nvPr>
            <p:ph type="title"/>
          </p:nvPr>
        </p:nvSpPr>
        <p:spPr>
          <a:xfrm>
            <a:off x="839788" y="457200"/>
            <a:ext cx="6284100" cy="6783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Wireless Africa 2019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Pretoria, South Africa</a:t>
            </a:r>
            <a:endParaRPr/>
          </a:p>
        </p:txBody>
      </p:sp>
      <p:pic>
        <p:nvPicPr>
          <p:cNvPr id="695" name="Google Shape;695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7550" y="1229904"/>
            <a:ext cx="6284099" cy="3132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" name="Google Shape;696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27100" y="4515150"/>
            <a:ext cx="3529539" cy="2190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p9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96239" y="4515150"/>
            <a:ext cx="3850680" cy="219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91"/>
          <p:cNvSpPr txBox="1"/>
          <p:nvPr>
            <p:ph type="title"/>
          </p:nvPr>
        </p:nvSpPr>
        <p:spPr>
          <a:xfrm>
            <a:off x="869338" y="2628900"/>
            <a:ext cx="3932100" cy="1600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VTC2022-Fall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London, England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Beijing, China</a:t>
            </a:r>
            <a:endParaRPr/>
          </a:p>
        </p:txBody>
      </p:sp>
      <p:pic>
        <p:nvPicPr>
          <p:cNvPr id="703" name="Google Shape;703;p9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2967" l="21138" r="14236" t="18637"/>
          <a:stretch/>
        </p:blipFill>
        <p:spPr>
          <a:xfrm>
            <a:off x="5183188" y="987425"/>
            <a:ext cx="3076198" cy="2441699"/>
          </a:xfrm>
          <a:prstGeom prst="rect">
            <a:avLst/>
          </a:prstGeom>
        </p:spPr>
      </p:pic>
      <p:pic>
        <p:nvPicPr>
          <p:cNvPr id="704" name="Google Shape;704;p91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0" l="12995" r="3217" t="0"/>
          <a:stretch/>
        </p:blipFill>
        <p:spPr>
          <a:xfrm>
            <a:off x="8444053" y="987425"/>
            <a:ext cx="3076198" cy="2441702"/>
          </a:xfrm>
          <a:prstGeom prst="rect">
            <a:avLst/>
          </a:prstGeom>
        </p:spPr>
      </p:pic>
      <p:pic>
        <p:nvPicPr>
          <p:cNvPr id="705" name="Google Shape;705;p91"/>
          <p:cNvPicPr preferRelativeResize="0"/>
          <p:nvPr>
            <p:ph idx="4" type="pic"/>
          </p:nvPr>
        </p:nvPicPr>
        <p:blipFill rotWithShape="1">
          <a:blip r:embed="rId5">
            <a:alphaModFix/>
          </a:blip>
          <a:srcRect b="20378" l="14856" r="22111" t="12914"/>
          <a:stretch/>
        </p:blipFill>
        <p:spPr>
          <a:xfrm>
            <a:off x="5183188" y="3620060"/>
            <a:ext cx="3076198" cy="2441699"/>
          </a:xfrm>
          <a:prstGeom prst="rect">
            <a:avLst/>
          </a:prstGeom>
        </p:spPr>
      </p:pic>
      <p:pic>
        <p:nvPicPr>
          <p:cNvPr id="706" name="Google Shape;706;p91"/>
          <p:cNvPicPr preferRelativeResize="0"/>
          <p:nvPr>
            <p:ph idx="5" type="pic"/>
          </p:nvPr>
        </p:nvPicPr>
        <p:blipFill rotWithShape="1">
          <a:blip r:embed="rId6">
            <a:alphaModFix/>
          </a:blip>
          <a:srcRect b="0" l="2469" r="12956" t="10498"/>
          <a:stretch/>
        </p:blipFill>
        <p:spPr>
          <a:xfrm>
            <a:off x="8444053" y="3620060"/>
            <a:ext cx="3076198" cy="2441699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92"/>
          <p:cNvSpPr txBox="1"/>
          <p:nvPr>
            <p:ph type="title"/>
          </p:nvPr>
        </p:nvSpPr>
        <p:spPr>
          <a:xfrm>
            <a:off x="889063" y="2628900"/>
            <a:ext cx="3932100" cy="1600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VPPC 2022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Merced, CA, USA</a:t>
            </a:r>
            <a:endParaRPr/>
          </a:p>
        </p:txBody>
      </p:sp>
      <p:pic>
        <p:nvPicPr>
          <p:cNvPr id="712" name="Google Shape;712;p9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2759" r="2749" t="0"/>
          <a:stretch/>
        </p:blipFill>
        <p:spPr>
          <a:xfrm>
            <a:off x="5183188" y="987425"/>
            <a:ext cx="3076198" cy="2441699"/>
          </a:xfrm>
          <a:prstGeom prst="rect">
            <a:avLst/>
          </a:prstGeom>
        </p:spPr>
      </p:pic>
      <p:pic>
        <p:nvPicPr>
          <p:cNvPr id="713" name="Google Shape;713;p92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0" l="8010" r="8019" t="0"/>
          <a:stretch/>
        </p:blipFill>
        <p:spPr>
          <a:xfrm>
            <a:off x="8444053" y="987425"/>
            <a:ext cx="3076198" cy="2441698"/>
          </a:xfrm>
          <a:prstGeom prst="rect">
            <a:avLst/>
          </a:prstGeom>
        </p:spPr>
      </p:pic>
      <p:pic>
        <p:nvPicPr>
          <p:cNvPr id="714" name="Google Shape;714;p92"/>
          <p:cNvPicPr preferRelativeResize="0"/>
          <p:nvPr>
            <p:ph idx="4" type="pic"/>
          </p:nvPr>
        </p:nvPicPr>
        <p:blipFill rotWithShape="1">
          <a:blip r:embed="rId5">
            <a:alphaModFix/>
          </a:blip>
          <a:srcRect b="0" l="8010" r="8019" t="0"/>
          <a:stretch/>
        </p:blipFill>
        <p:spPr>
          <a:xfrm>
            <a:off x="5183188" y="3620060"/>
            <a:ext cx="3076198" cy="2441698"/>
          </a:xfrm>
          <a:prstGeom prst="rect">
            <a:avLst/>
          </a:prstGeom>
        </p:spPr>
      </p:pic>
      <p:pic>
        <p:nvPicPr>
          <p:cNvPr id="715" name="Google Shape;715;p92"/>
          <p:cNvPicPr preferRelativeResize="0"/>
          <p:nvPr>
            <p:ph idx="5" type="pic"/>
          </p:nvPr>
        </p:nvPicPr>
        <p:blipFill rotWithShape="1">
          <a:blip r:embed="rId6">
            <a:alphaModFix/>
          </a:blip>
          <a:srcRect b="34362" l="15349" r="9738" t="26008"/>
          <a:stretch/>
        </p:blipFill>
        <p:spPr>
          <a:xfrm>
            <a:off x="8444053" y="3620060"/>
            <a:ext cx="3076202" cy="2441702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93"/>
          <p:cNvSpPr txBox="1"/>
          <p:nvPr>
            <p:ph type="title"/>
          </p:nvPr>
        </p:nvSpPr>
        <p:spPr>
          <a:xfrm>
            <a:off x="820063" y="2628900"/>
            <a:ext cx="3932100" cy="1600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VTC2023-Fall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Hong Kong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21" name="Google Shape;721;p9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22566" r="15042" t="34318"/>
          <a:stretch/>
        </p:blipFill>
        <p:spPr>
          <a:xfrm>
            <a:off x="5183188" y="987425"/>
            <a:ext cx="6172199" cy="4873499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94"/>
          <p:cNvSpPr txBox="1"/>
          <p:nvPr>
            <p:ph type="title"/>
          </p:nvPr>
        </p:nvSpPr>
        <p:spPr>
          <a:xfrm>
            <a:off x="829938" y="2628900"/>
            <a:ext cx="3932100" cy="1600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VTC2024-Spring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Singapore</a:t>
            </a:r>
            <a:endParaRPr/>
          </a:p>
        </p:txBody>
      </p:sp>
      <p:pic>
        <p:nvPicPr>
          <p:cNvPr id="727" name="Google Shape;727;p9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36631" l="17311" r="19135" t="25534"/>
          <a:stretch/>
        </p:blipFill>
        <p:spPr>
          <a:xfrm>
            <a:off x="5202888" y="760800"/>
            <a:ext cx="3076201" cy="2441702"/>
          </a:xfrm>
          <a:prstGeom prst="rect">
            <a:avLst/>
          </a:prstGeom>
        </p:spPr>
      </p:pic>
      <p:pic>
        <p:nvPicPr>
          <p:cNvPr id="728" name="Google Shape;728;p94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0" l="25738" r="13728" t="35938"/>
          <a:stretch/>
        </p:blipFill>
        <p:spPr>
          <a:xfrm>
            <a:off x="8463753" y="760800"/>
            <a:ext cx="3076198" cy="2441699"/>
          </a:xfrm>
          <a:prstGeom prst="rect">
            <a:avLst/>
          </a:prstGeom>
        </p:spPr>
      </p:pic>
      <p:pic>
        <p:nvPicPr>
          <p:cNvPr id="729" name="Google Shape;729;p94"/>
          <p:cNvPicPr preferRelativeResize="0"/>
          <p:nvPr>
            <p:ph idx="4" type="pic"/>
          </p:nvPr>
        </p:nvPicPr>
        <p:blipFill rotWithShape="1">
          <a:blip r:embed="rId5">
            <a:alphaModFix/>
          </a:blip>
          <a:srcRect b="31283" l="0" r="0" t="9185"/>
          <a:stretch/>
        </p:blipFill>
        <p:spPr>
          <a:xfrm>
            <a:off x="5202888" y="3393435"/>
            <a:ext cx="3076201" cy="2441702"/>
          </a:xfrm>
          <a:prstGeom prst="rect">
            <a:avLst/>
          </a:prstGeom>
        </p:spPr>
      </p:pic>
      <p:pic>
        <p:nvPicPr>
          <p:cNvPr id="730" name="Google Shape;730;p94"/>
          <p:cNvPicPr preferRelativeResize="0"/>
          <p:nvPr>
            <p:ph idx="5" type="pic"/>
          </p:nvPr>
        </p:nvPicPr>
        <p:blipFill rotWithShape="1">
          <a:blip r:embed="rId6">
            <a:alphaModFix/>
          </a:blip>
          <a:srcRect b="27140" l="37464" r="0" t="6677"/>
          <a:stretch/>
        </p:blipFill>
        <p:spPr>
          <a:xfrm>
            <a:off x="8463753" y="3393435"/>
            <a:ext cx="3076198" cy="2441699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5" name="Google Shape;735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4598" y="926059"/>
            <a:ext cx="7465500" cy="50058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3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6438" l="0" r="0" t="6430"/>
          <a:stretch/>
        </p:blipFill>
        <p:spPr>
          <a:xfrm>
            <a:off x="838200" y="1314824"/>
            <a:ext cx="10517100" cy="4546201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37"/>
          <p:cNvSpPr txBox="1"/>
          <p:nvPr>
            <p:ph type="title"/>
          </p:nvPr>
        </p:nvSpPr>
        <p:spPr>
          <a:xfrm>
            <a:off x="839799" y="457200"/>
            <a:ext cx="11172600" cy="67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D8D8D8"/>
                </a:solidFill>
              </a:rPr>
              <a:t>1975: VTS Administrative Committee Members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8"/>
          <p:cNvSpPr txBox="1"/>
          <p:nvPr>
            <p:ph type="title"/>
          </p:nvPr>
        </p:nvSpPr>
        <p:spPr>
          <a:xfrm>
            <a:off x="839806" y="457200"/>
            <a:ext cx="9270000" cy="6783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1980s: VTS sponsors job project in Detroit</a:t>
            </a:r>
            <a:endParaRPr/>
          </a:p>
        </p:txBody>
      </p:sp>
      <p:pic>
        <p:nvPicPr>
          <p:cNvPr id="326" name="Google Shape;326;p3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-58856"/>
          <a:stretch/>
        </p:blipFill>
        <p:spPr>
          <a:xfrm>
            <a:off x="839800" y="1378534"/>
            <a:ext cx="5136900" cy="2932500"/>
          </a:xfrm>
          <a:prstGeom prst="rect">
            <a:avLst/>
          </a:prstGeom>
        </p:spPr>
      </p:pic>
      <p:sp>
        <p:nvSpPr>
          <p:cNvPr id="327" name="Google Shape;327;p38"/>
          <p:cNvSpPr txBox="1"/>
          <p:nvPr>
            <p:ph idx="1" type="body"/>
          </p:nvPr>
        </p:nvSpPr>
        <p:spPr>
          <a:xfrm>
            <a:off x="839813" y="4554075"/>
            <a:ext cx="10512300" cy="1507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000">
                <a:latin typeface="Poppins"/>
                <a:ea typeface="Poppins"/>
                <a:cs typeface="Poppins"/>
                <a:sym typeface="Poppins"/>
              </a:rPr>
              <a:t>During economic recession in the 1980s, IEEE VTS offered timely help to engineers in Detroit.</a:t>
            </a:r>
            <a:endParaRPr sz="30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28" name="Google Shape;328;p38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0" l="-30" r="30" t="-9469"/>
          <a:stretch/>
        </p:blipFill>
        <p:spPr>
          <a:xfrm>
            <a:off x="6215245" y="1430246"/>
            <a:ext cx="5136900" cy="2932500"/>
          </a:xfrm>
          <a:prstGeom prst="rect">
            <a:avLst/>
          </a:prstGeom>
        </p:spPr>
      </p:pic>
      <p:pic>
        <p:nvPicPr>
          <p:cNvPr id="329" name="Google Shape;329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9800" y="1727415"/>
            <a:ext cx="5136899" cy="6868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3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5720" r="5720" t="0"/>
          <a:stretch/>
        </p:blipFill>
        <p:spPr>
          <a:xfrm>
            <a:off x="838200" y="1314824"/>
            <a:ext cx="10517100" cy="4546200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39"/>
          <p:cNvSpPr txBox="1"/>
          <p:nvPr>
            <p:ph type="title"/>
          </p:nvPr>
        </p:nvSpPr>
        <p:spPr>
          <a:xfrm>
            <a:off x="839799" y="457200"/>
            <a:ext cx="11172600" cy="67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D8D8D8"/>
                </a:solidFill>
              </a:rPr>
              <a:t>February 2000: IEEE VTS Board of Governors Meeting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